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iVxfonRg2CVYvAmloDLzNo+V3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8f8c467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218f8c467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25ba56e2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2125ba56e2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1a6fbb5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21a6fbb5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25ba56e2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125ba56e2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e06ec3a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21e06ec3a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8f8c467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18f8c467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8f8c467b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218f8c467b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7"/>
          <p:cNvSpPr txBox="1"/>
          <p:nvPr/>
        </p:nvSpPr>
        <p:spPr>
          <a:xfrm>
            <a:off x="200600" y="4703625"/>
            <a:ext cx="495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Tidal &amp; Water Level Datums Workshop | April 6, 2023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Travis.Newman@noaa.gov" TargetMode="External"/><Relationship Id="rId4" Type="http://schemas.openxmlformats.org/officeDocument/2006/relationships/hyperlink" Target="mailto:Mina.Foroutan@dfo-mpo.gc.c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311700" y="865900"/>
            <a:ext cx="85206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700">
                <a:latin typeface="Oswald"/>
                <a:ea typeface="Oswald"/>
                <a:cs typeface="Oswald"/>
                <a:sym typeface="Oswald"/>
              </a:rPr>
              <a:t>Impacts of Datum Changes</a:t>
            </a:r>
            <a:endParaRPr sz="47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700">
                <a:latin typeface="Oswald"/>
                <a:ea typeface="Oswald"/>
                <a:cs typeface="Oswald"/>
                <a:sym typeface="Oswald"/>
              </a:rPr>
              <a:t>on Nautical Charts</a:t>
            </a:r>
            <a:endParaRPr sz="4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"/>
          <p:cNvSpPr txBox="1"/>
          <p:nvPr>
            <p:ph idx="1" type="body"/>
          </p:nvPr>
        </p:nvSpPr>
        <p:spPr>
          <a:xfrm>
            <a:off x="368750" y="1983925"/>
            <a:ext cx="85206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Travis Newman - NOAA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Mina Foroutan - CHS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1:30pm - 2:00pm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April 6, 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Questions?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Travis Newman - NOAA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Travis.Newman@noaa.gov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‪(304) 506-7955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Mina Foroutan - CHS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Mina.Foroutan@dfo-mpo.gc.ca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(905) 320-6302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339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290+ ENCs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Rescheming effort underway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Gridded boundaries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Uniform scales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Foundation for S-101 production in 2026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Improved NOAA custom charts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68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NOAA Great Lakes ENC Coverage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00" y="1152475"/>
            <a:ext cx="5003300" cy="37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8f8c467bc_0_5"/>
          <p:cNvSpPr txBox="1"/>
          <p:nvPr>
            <p:ph idx="1" type="body"/>
          </p:nvPr>
        </p:nvSpPr>
        <p:spPr>
          <a:xfrm>
            <a:off x="158625" y="1168575"/>
            <a:ext cx="361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200</a:t>
            </a:r>
            <a:r>
              <a:rPr lang="en"/>
              <a:t>+ products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ENC and paper products</a:t>
            </a:r>
            <a:endParaRPr/>
          </a:p>
          <a:p>
            <a:pPr indent="-31472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50"/>
              <a:t>CHS still have 22 products on IGLD55</a:t>
            </a:r>
            <a:endParaRPr sz="175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b="1" lang="en"/>
              <a:t>Not all data has been loaded into the database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"/>
              <a:t>Rescheming effort underway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gridded boundaries</a:t>
            </a:r>
            <a:endParaRPr/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uniform scales</a:t>
            </a:r>
            <a:endParaRPr/>
          </a:p>
        </p:txBody>
      </p:sp>
      <p:sp>
        <p:nvSpPr>
          <p:cNvPr id="69" name="Google Shape;69;g218f8c467bc_0_5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CHS</a:t>
            </a:r>
            <a:r>
              <a:rPr lang="en" sz="4000">
                <a:latin typeface="Oswald"/>
                <a:ea typeface="Oswald"/>
                <a:cs typeface="Oswald"/>
                <a:sym typeface="Oswald"/>
              </a:rPr>
              <a:t> Great Lakes &amp; St. Lawrence Coverage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0" name="Google Shape;70;g218f8c467b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300" y="1311600"/>
            <a:ext cx="5131501" cy="331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25ba56e2b_0_4"/>
          <p:cNvSpPr txBox="1"/>
          <p:nvPr>
            <p:ph idx="1" type="body"/>
          </p:nvPr>
        </p:nvSpPr>
        <p:spPr>
          <a:xfrm>
            <a:off x="311700" y="2812275"/>
            <a:ext cx="4260300" cy="17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 were revised (1993)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Charted depths were not changed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76" name="Google Shape;76;g2125ba56e2b_0_4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1985 Datum Update - NOAA approach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7" name="Google Shape;77;g2125ba56e2b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975" y="1002625"/>
            <a:ext cx="4267200" cy="263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125ba56e2b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50" y="1071575"/>
            <a:ext cx="4260301" cy="83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125ba56e2b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150" y="1935800"/>
            <a:ext cx="4199515" cy="8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1a6fbb508_0_1"/>
          <p:cNvSpPr txBox="1"/>
          <p:nvPr>
            <p:ph idx="1" type="body"/>
          </p:nvPr>
        </p:nvSpPr>
        <p:spPr>
          <a:xfrm>
            <a:off x="311700" y="1191225"/>
            <a:ext cx="8445900" cy="3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IGLD55 products were updated to 85 via an NTM caution note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products were recompiled on the new IGLD85 datum as part of their normal life cycle maintenance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85" name="Google Shape;85;g221a6fbb508_0_1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1985 Datum Update - CHS Approach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86" name="Google Shape;86;g221a6fbb508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900" y="1835925"/>
            <a:ext cx="626745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25ba56e2b_2_0"/>
          <p:cNvSpPr txBox="1"/>
          <p:nvPr>
            <p:ph idx="1" type="body"/>
          </p:nvPr>
        </p:nvSpPr>
        <p:spPr>
          <a:xfrm>
            <a:off x="311700" y="10879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Leave products as is and release an NTM informing of a new datum note (new reference values)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Mariner will need to calculate values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Mathematically edit the values on the product - via global shift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Oddball contours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Recompile all affected charts!?!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Impossibility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Contemporary data not necessarily available for the Great Lakes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10-15 years to recompile for all products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Recompile the charts with the greatest effect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Recompile the charts in the most critical areas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Hybrid option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Leave products on IGLD85 and update as new areas are surveyed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tools might provide avenue for efficient updates</a:t>
            </a:r>
            <a:endParaRPr/>
          </a:p>
        </p:txBody>
      </p:sp>
      <p:sp>
        <p:nvSpPr>
          <p:cNvPr id="92" name="Google Shape;92;g2125ba56e2b_2_0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2020 IGLD Update Options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e06ec3a57_0_0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2020 IGLD Update Options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8" name="Google Shape;98;g21e06ec3a5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71547"/>
            <a:ext cx="5986474" cy="19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1e06ec3a5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4052" y="2491475"/>
            <a:ext cx="4979851" cy="224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1e06ec3a57_0_0"/>
          <p:cNvSpPr txBox="1"/>
          <p:nvPr/>
        </p:nvSpPr>
        <p:spPr>
          <a:xfrm>
            <a:off x="204550" y="3482500"/>
            <a:ext cx="3612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where new survey on a different datum than ENC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Columbia River Datum (Local Datum)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MLLW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8f8c467bc_0_0"/>
          <p:cNvSpPr txBox="1"/>
          <p:nvPr>
            <p:ph idx="1" type="body"/>
          </p:nvPr>
        </p:nvSpPr>
        <p:spPr>
          <a:xfrm>
            <a:off x="311700" y="10879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6" name="Google Shape;106;g218f8c467bc_0_0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Database snapshot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7" name="Google Shape;107;g218f8c467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125" y="1200025"/>
            <a:ext cx="5191724" cy="340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8f8c467bc_0_11"/>
          <p:cNvSpPr txBox="1"/>
          <p:nvPr>
            <p:ph idx="1" type="body"/>
          </p:nvPr>
        </p:nvSpPr>
        <p:spPr>
          <a:xfrm>
            <a:off x="311700" y="108790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What chart producers need to know:</a:t>
            </a:r>
            <a:endParaRPr sz="2100"/>
          </a:p>
          <a:p>
            <a:pPr indent="-32845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</a:t>
            </a:r>
            <a:r>
              <a:rPr lang="en" sz="1700"/>
              <a:t>hat type of effect will there be on the chart datum?</a:t>
            </a:r>
            <a:endParaRPr sz="1700"/>
          </a:p>
          <a:p>
            <a:pPr indent="-32845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What is the order of magnitude?</a:t>
            </a:r>
            <a:endParaRPr sz="1700"/>
          </a:p>
          <a:p>
            <a:pPr indent="-328453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Or, is it </a:t>
            </a:r>
            <a:r>
              <a:rPr lang="en" sz="1700"/>
              <a:t>negligible?</a:t>
            </a:r>
            <a:endParaRPr sz="1700"/>
          </a:p>
          <a:p>
            <a:pPr indent="-32845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What is the criticality of not updating the datum on the products?</a:t>
            </a:r>
            <a:endParaRPr sz="1700"/>
          </a:p>
          <a:p>
            <a:pPr indent="-328453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700"/>
              <a:t>Or, only adding the note?</a:t>
            </a:r>
            <a:endParaRPr sz="1700"/>
          </a:p>
          <a:p>
            <a:pPr indent="-32845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What are the implications of having multiple datums on a product or in an area?</a:t>
            </a:r>
            <a:endParaRPr sz="1700"/>
          </a:p>
          <a:p>
            <a:pPr indent="-328453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What is the risk of having a product line on three different datums?</a:t>
            </a:r>
            <a:endParaRPr sz="1700"/>
          </a:p>
          <a:p>
            <a:pPr indent="-328453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What are the mariners’ expectations?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13" name="Google Shape;113;g218f8c467bc_0_11"/>
          <p:cNvSpPr txBox="1"/>
          <p:nvPr>
            <p:ph type="title"/>
          </p:nvPr>
        </p:nvSpPr>
        <p:spPr>
          <a:xfrm>
            <a:off x="311700" y="295225"/>
            <a:ext cx="8520600" cy="707400"/>
          </a:xfrm>
          <a:prstGeom prst="rect">
            <a:avLst/>
          </a:prstGeom>
          <a:solidFill>
            <a:srgbClr val="4A86E8">
              <a:alpha val="4157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000">
                <a:latin typeface="Oswald"/>
                <a:ea typeface="Oswald"/>
                <a:cs typeface="Oswald"/>
                <a:sym typeface="Oswald"/>
              </a:rPr>
              <a:t>2020 IGLD Update Effect</a:t>
            </a:r>
            <a:endParaRPr sz="4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