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Roboto"/>
      <p:regular r:id="rId29"/>
      <p:bold r:id="rId30"/>
      <p:italic r:id="rId31"/>
      <p:boldItalic r:id="rId32"/>
    </p:embeddedFont>
    <p:embeddedFont>
      <p:font typeface="Oswald"/>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Robot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5.xml"/><Relationship Id="rId33" Type="http://schemas.openxmlformats.org/officeDocument/2006/relationships/font" Target="fonts/Oswald-regular.fntdata"/><Relationship Id="rId10" Type="http://schemas.openxmlformats.org/officeDocument/2006/relationships/slide" Target="slides/slide4.xml"/><Relationship Id="rId32" Type="http://schemas.openxmlformats.org/officeDocument/2006/relationships/font" Target="fonts/Roboto-boldItalic.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Oswald-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1752e7774d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1752e7774d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225cfeb0bb_4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225cfeb0bb_4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225cfeb0bb_4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225cfeb0bb_4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225cfeb0bb_4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225cfeb0bb_4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225cfeb0bb_4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225cfeb0bb_4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225cfeb0bb_4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225cfeb0bb_4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225cfeb0bb_4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225cfeb0bb_4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225cfeb0bb_4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225cfeb0bb_4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mention that CHS 2024 is tentative (focus on st. lawrence)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16a940fa8f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16a940fa8f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16a940fa8f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16a940fa8f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33333"/>
                </a:solidFill>
                <a:highlight>
                  <a:srgbClr val="F1F3F4"/>
                </a:highlight>
                <a:latin typeface="Roboto"/>
                <a:ea typeface="Roboto"/>
                <a:cs typeface="Roboto"/>
                <a:sym typeface="Roboto"/>
              </a:rPr>
              <a:t>9076033 Little Rapids in 2017 (St mary’s river)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16a940fa8f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16a940fa8f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1cb65f4c03_0_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1cb65f4c03_0_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16a940fa8f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16a940fa8f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solidFill>
                  <a:srgbClr val="595959"/>
                </a:solidFill>
              </a:rPr>
              <a:t>Lake Levels will Determine IGLD (2020) </a:t>
            </a:r>
            <a:endParaRPr sz="1300">
              <a:solidFill>
                <a:srgbClr val="595959"/>
              </a:solidFill>
            </a:endParaRPr>
          </a:p>
          <a:p>
            <a:pPr indent="0" lvl="0" marL="0" rtl="0" algn="l">
              <a:lnSpc>
                <a:spcPct val="115000"/>
              </a:lnSpc>
              <a:spcBef>
                <a:spcPts val="1200"/>
              </a:spcBef>
              <a:spcAft>
                <a:spcPts val="0"/>
              </a:spcAft>
              <a:buClr>
                <a:schemeClr val="dk1"/>
              </a:buClr>
              <a:buSzPts val="1100"/>
              <a:buFont typeface="Arial"/>
              <a:buNone/>
            </a:pPr>
            <a:r>
              <a:t/>
            </a:r>
            <a:endParaRPr sz="1300">
              <a:solidFill>
                <a:srgbClr val="595959"/>
              </a:solidFill>
            </a:endParaRPr>
          </a:p>
          <a:p>
            <a:pPr indent="0" lvl="0" marL="0" rtl="0" algn="l">
              <a:lnSpc>
                <a:spcPct val="115000"/>
              </a:lnSpc>
              <a:spcBef>
                <a:spcPts val="1200"/>
              </a:spcBef>
              <a:spcAft>
                <a:spcPts val="0"/>
              </a:spcAft>
              <a:buClr>
                <a:schemeClr val="dk1"/>
              </a:buClr>
              <a:buSzPts val="1100"/>
              <a:buFont typeface="Arial"/>
              <a:buNone/>
            </a:pPr>
            <a:r>
              <a:t/>
            </a:r>
            <a:endParaRPr sz="1300">
              <a:solidFill>
                <a:srgbClr val="595959"/>
              </a:solidFill>
            </a:endParaRPr>
          </a:p>
          <a:p>
            <a:pPr indent="0" lvl="0" marL="0" rtl="0" algn="l">
              <a:lnSpc>
                <a:spcPct val="115000"/>
              </a:lnSpc>
              <a:spcBef>
                <a:spcPts val="1200"/>
              </a:spcBef>
              <a:spcAft>
                <a:spcPts val="0"/>
              </a:spcAft>
              <a:buClr>
                <a:schemeClr val="dk1"/>
              </a:buClr>
              <a:buSzPts val="1100"/>
              <a:buFont typeface="Arial"/>
              <a:buNone/>
            </a:pPr>
            <a:r>
              <a:t/>
            </a:r>
            <a:endParaRPr sz="13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en" sz="1300">
                <a:solidFill>
                  <a:srgbClr val="595959"/>
                </a:solidFill>
              </a:rPr>
              <a:t>First title:  </a:t>
            </a:r>
            <a:r>
              <a:rPr lang="en" sz="3320">
                <a:solidFill>
                  <a:schemeClr val="dk1"/>
                </a:solidFill>
                <a:latin typeface="Oswald"/>
                <a:ea typeface="Oswald"/>
                <a:cs typeface="Oswald"/>
                <a:sym typeface="Oswald"/>
              </a:rPr>
              <a:t>Why update lake-wide mean water levels now? </a:t>
            </a:r>
            <a:endParaRPr sz="3320">
              <a:solidFill>
                <a:schemeClr val="dk1"/>
              </a:solidFill>
              <a:latin typeface="Oswald"/>
              <a:ea typeface="Oswald"/>
              <a:cs typeface="Oswald"/>
              <a:sym typeface="Oswald"/>
            </a:endParaRPr>
          </a:p>
          <a:p>
            <a:pPr indent="0" lvl="0" marL="0" rtl="0" algn="l">
              <a:lnSpc>
                <a:spcPct val="115000"/>
              </a:lnSpc>
              <a:spcBef>
                <a:spcPts val="1200"/>
              </a:spcBef>
              <a:spcAft>
                <a:spcPts val="0"/>
              </a:spcAft>
              <a:buClr>
                <a:schemeClr val="dk1"/>
              </a:buClr>
              <a:buSzPts val="1100"/>
              <a:buFont typeface="Arial"/>
              <a:buNone/>
            </a:pPr>
            <a:r>
              <a:t/>
            </a:r>
            <a:endParaRPr sz="1300">
              <a:solidFill>
                <a:srgbClr val="595959"/>
              </a:solidFill>
            </a:endParaRPr>
          </a:p>
          <a:p>
            <a:pPr indent="0" lvl="0" marL="0" rtl="0" algn="l">
              <a:lnSpc>
                <a:spcPct val="115000"/>
              </a:lnSpc>
              <a:spcBef>
                <a:spcPts val="1200"/>
              </a:spcBef>
              <a:spcAft>
                <a:spcPts val="0"/>
              </a:spcAft>
              <a:buClr>
                <a:schemeClr val="dk1"/>
              </a:buClr>
              <a:buSzPts val="1100"/>
              <a:buFont typeface="Arial"/>
              <a:buNone/>
            </a:pPr>
            <a:r>
              <a:t/>
            </a:r>
            <a:endParaRPr sz="13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en" sz="1300">
                <a:solidFill>
                  <a:srgbClr val="595959"/>
                </a:solidFill>
              </a:rPr>
              <a:t>WL change over 30+ years… </a:t>
            </a:r>
            <a:endParaRPr sz="1300">
              <a:solidFill>
                <a:srgbClr val="595959"/>
              </a:solidFill>
            </a:endParaRPr>
          </a:p>
          <a:p>
            <a:pPr indent="-311150" lvl="0" marL="457200" rtl="0" algn="l">
              <a:lnSpc>
                <a:spcPct val="115000"/>
              </a:lnSpc>
              <a:spcBef>
                <a:spcPts val="1200"/>
              </a:spcBef>
              <a:spcAft>
                <a:spcPts val="0"/>
              </a:spcAft>
              <a:buClr>
                <a:srgbClr val="595959"/>
              </a:buClr>
              <a:buSzPts val="1300"/>
              <a:buChar char="-"/>
            </a:pPr>
            <a:r>
              <a:rPr lang="en" sz="1300">
                <a:solidFill>
                  <a:srgbClr val="595959"/>
                </a:solidFill>
              </a:rPr>
              <a:t>Impacts of GIA </a:t>
            </a:r>
            <a:endParaRPr sz="1300">
              <a:solidFill>
                <a:srgbClr val="595959"/>
              </a:solidFill>
            </a:endParaRPr>
          </a:p>
          <a:p>
            <a:pPr indent="-311150" lvl="0" marL="457200" rtl="0" algn="l">
              <a:lnSpc>
                <a:spcPct val="115000"/>
              </a:lnSpc>
              <a:spcBef>
                <a:spcPts val="0"/>
              </a:spcBef>
              <a:spcAft>
                <a:spcPts val="0"/>
              </a:spcAft>
              <a:buClr>
                <a:srgbClr val="595959"/>
              </a:buClr>
              <a:buSzPts val="1300"/>
              <a:buChar char="-"/>
            </a:pPr>
            <a:r>
              <a:rPr lang="en" sz="1300">
                <a:solidFill>
                  <a:srgbClr val="595959"/>
                </a:solidFill>
              </a:rPr>
              <a:t>Weather and climate changes over time ((precipitation - from recent presentation)) ((Seiche event)) </a:t>
            </a:r>
            <a:endParaRPr sz="1300">
              <a:solidFill>
                <a:srgbClr val="595959"/>
              </a:solidFill>
            </a:endParaRPr>
          </a:p>
          <a:p>
            <a:pPr indent="-311150" lvl="0" marL="457200" rtl="0" algn="l">
              <a:lnSpc>
                <a:spcPct val="115000"/>
              </a:lnSpc>
              <a:spcBef>
                <a:spcPts val="0"/>
              </a:spcBef>
              <a:spcAft>
                <a:spcPts val="0"/>
              </a:spcAft>
              <a:buClr>
                <a:srgbClr val="595959"/>
              </a:buClr>
              <a:buSzPts val="1300"/>
              <a:buChar char="-"/>
            </a:pPr>
            <a:r>
              <a:rPr lang="en" sz="1300">
                <a:solidFill>
                  <a:srgbClr val="595959"/>
                </a:solidFill>
              </a:rPr>
              <a:t>New infrastructure, land use changes ((hydro plants // locks // Montreal port update?)) </a:t>
            </a:r>
            <a:endParaRPr sz="1300">
              <a:solidFill>
                <a:srgbClr val="595959"/>
              </a:solidFill>
            </a:endParaRPr>
          </a:p>
          <a:p>
            <a:pPr indent="-311150" lvl="0" marL="457200" rtl="0" algn="l">
              <a:lnSpc>
                <a:spcPct val="115000"/>
              </a:lnSpc>
              <a:spcBef>
                <a:spcPts val="0"/>
              </a:spcBef>
              <a:spcAft>
                <a:spcPts val="0"/>
              </a:spcAft>
              <a:buClr>
                <a:srgbClr val="595959"/>
              </a:buClr>
              <a:buSzPts val="1300"/>
              <a:buChar char="-"/>
            </a:pPr>
            <a:r>
              <a:rPr lang="en" sz="1300">
                <a:solidFill>
                  <a:srgbClr val="595959"/>
                </a:solidFill>
              </a:rPr>
              <a:t>Hydro energy uses </a:t>
            </a:r>
            <a:endParaRPr sz="1300">
              <a:solidFill>
                <a:srgbClr val="595959"/>
              </a:solidFill>
            </a:endParaRPr>
          </a:p>
          <a:p>
            <a:pPr indent="-311150" lvl="0" marL="457200" rtl="0" algn="l">
              <a:lnSpc>
                <a:spcPct val="115000"/>
              </a:lnSpc>
              <a:spcBef>
                <a:spcPts val="0"/>
              </a:spcBef>
              <a:spcAft>
                <a:spcPts val="0"/>
              </a:spcAft>
              <a:buClr>
                <a:srgbClr val="595959"/>
              </a:buClr>
              <a:buSzPts val="1300"/>
              <a:buChar char="-"/>
            </a:pPr>
            <a:r>
              <a:rPr lang="en" sz="1300">
                <a:solidFill>
                  <a:srgbClr val="595959"/>
                </a:solidFill>
              </a:rPr>
              <a:t>Dredging ((stock)) </a:t>
            </a:r>
            <a:endParaRPr sz="1300">
              <a:solidFill>
                <a:srgbClr val="595959"/>
              </a:solidFill>
            </a:endParaRPr>
          </a:p>
          <a:p>
            <a:pPr indent="-311150" lvl="0" marL="457200" rtl="0" algn="l">
              <a:lnSpc>
                <a:spcPct val="115000"/>
              </a:lnSpc>
              <a:spcBef>
                <a:spcPts val="0"/>
              </a:spcBef>
              <a:spcAft>
                <a:spcPts val="0"/>
              </a:spcAft>
              <a:buClr>
                <a:srgbClr val="595959"/>
              </a:buClr>
              <a:buSzPts val="1300"/>
              <a:buChar char="-"/>
            </a:pPr>
            <a:r>
              <a:rPr lang="en" sz="1300">
                <a:solidFill>
                  <a:srgbClr val="595959"/>
                </a:solidFill>
              </a:rPr>
              <a:t>Utilize new technology </a:t>
            </a:r>
            <a:endParaRPr sz="13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en" sz="1300">
                <a:solidFill>
                  <a:srgbClr val="595959"/>
                </a:solidFill>
              </a:rPr>
              <a:t>Updated lake-wide reference </a:t>
            </a:r>
            <a:endParaRPr sz="1300">
              <a:solidFill>
                <a:srgbClr val="595959"/>
              </a:solidFill>
            </a:endParaRPr>
          </a:p>
          <a:p>
            <a:pPr indent="-311150" lvl="0" marL="457200" rtl="0" algn="l">
              <a:lnSpc>
                <a:spcPct val="115000"/>
              </a:lnSpc>
              <a:spcBef>
                <a:spcPts val="1200"/>
              </a:spcBef>
              <a:spcAft>
                <a:spcPts val="0"/>
              </a:spcAft>
              <a:buClr>
                <a:srgbClr val="595959"/>
              </a:buClr>
              <a:buSzPts val="1300"/>
              <a:buChar char="●"/>
            </a:pPr>
            <a:r>
              <a:rPr lang="en" sz="1300">
                <a:solidFill>
                  <a:srgbClr val="595959"/>
                </a:solidFill>
              </a:rPr>
              <a:t>New zero reference for lake-wide mean </a:t>
            </a:r>
            <a:endParaRPr sz="1300">
              <a:solidFill>
                <a:srgbClr val="595959"/>
              </a:solidFill>
            </a:endParaRPr>
          </a:p>
          <a:p>
            <a:pPr indent="0" lvl="0" marL="0" rtl="0" algn="l">
              <a:lnSpc>
                <a:spcPct val="115000"/>
              </a:lnSpc>
              <a:spcBef>
                <a:spcPts val="1200"/>
              </a:spcBef>
              <a:spcAft>
                <a:spcPts val="1200"/>
              </a:spcAft>
              <a:buClr>
                <a:schemeClr val="dk1"/>
              </a:buClr>
              <a:buSzPts val="1100"/>
              <a:buFont typeface="Arial"/>
              <a:buNone/>
            </a:pPr>
            <a:r>
              <a:rPr lang="en" sz="1300">
                <a:solidFill>
                  <a:srgbClr val="595959"/>
                </a:solidFill>
              </a:rPr>
              <a:t>New Hydraulic Correctors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1cb65f4c03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1cb65f4c03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225cfeb0b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225cfeb0b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1cb65f4c03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1cb65f4c03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gaps in the existing network were identified based on three primary factors: station proximity to PC-02 nodal lines</a:t>
            </a:r>
            <a:r>
              <a:rPr lang="en" sz="800">
                <a:solidFill>
                  <a:schemeClr val="dk1"/>
                </a:solidFill>
              </a:rPr>
              <a:t>[SA1] </a:t>
            </a:r>
            <a:r>
              <a:rPr lang="en">
                <a:solidFill>
                  <a:schemeClr val="dk1"/>
                </a:solidFill>
              </a:rPr>
              <a:t> (nodal points of seiches), variations in Hydraulic Corrector Contours, and pairing with NOAA stations falling along similar hydraulic contours and nodal lines. </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Additional criteria that were taken into consideration include proximity to an area with relatively large vertical motion, high priority commercial ports and high priority recreational ports/harbours of refuge. Criteria also considered were factors such as proximity to high population areas, nuclear and hydroelectric power plants, existing infrastructure (e.g., docks, piers), as well as proximity to Canadian Coast Guard/National Geodetic Survey benchmarks </a:t>
            </a:r>
            <a:r>
              <a:rPr lang="en" sz="800">
                <a:solidFill>
                  <a:schemeClr val="dk1"/>
                </a:solidFill>
              </a:rPr>
              <a:t>[SA2] </a:t>
            </a:r>
            <a:r>
              <a:rPr lang="en">
                <a:solidFill>
                  <a:schemeClr val="dk1"/>
                </a:solidFill>
              </a:rPr>
              <a:t>– for ties between the original IGLD and updates</a:t>
            </a:r>
            <a:r>
              <a:rPr lang="en" sz="800">
                <a:solidFill>
                  <a:schemeClr val="dk1"/>
                </a:solidFill>
              </a:rPr>
              <a:t>[SA3] </a:t>
            </a:r>
            <a:r>
              <a:rPr lang="en">
                <a:solidFill>
                  <a:schemeClr val="dk1"/>
                </a:solidFill>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1cb65f4c03_0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1cb65f4c03_0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1cb65f4c03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1cb65f4c03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21faf545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21faf545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225cfeb0bb_4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225cfeb0bb_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225cfeb0bb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225cfeb0bb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225cfeb0bb_4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225cfeb0bb_4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2115354" y="273844"/>
            <a:ext cx="6399900" cy="8079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2" name="Google Shape;52;p13"/>
          <p:cNvSpPr txBox="1"/>
          <p:nvPr>
            <p:ph idx="1" type="body"/>
          </p:nvPr>
        </p:nvSpPr>
        <p:spPr>
          <a:xfrm>
            <a:off x="628650" y="1217053"/>
            <a:ext cx="7886700" cy="3415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3" name="Google Shape;53;p13"/>
          <p:cNvSpPr/>
          <p:nvPr/>
        </p:nvSpPr>
        <p:spPr>
          <a:xfrm>
            <a:off x="0" y="4993782"/>
            <a:ext cx="9144000" cy="149700"/>
          </a:xfrm>
          <a:prstGeom prst="rect">
            <a:avLst/>
          </a:prstGeom>
          <a:gradFill>
            <a:gsLst>
              <a:gs pos="0">
                <a:srgbClr val="476C8B"/>
              </a:gs>
              <a:gs pos="100000">
                <a:schemeClr val="dk2"/>
              </a:gs>
            </a:gsLst>
            <a:lin ang="5400012" scaled="0"/>
          </a:gradFill>
          <a:ln>
            <a:noFill/>
          </a:ln>
        </p:spPr>
        <p:txBody>
          <a:bodyPr anchorCtr="0" anchor="t" bIns="25700" lIns="51425" spcFirstLastPara="1" rIns="51425" wrap="square" tIns="25700">
            <a:noAutofit/>
          </a:bodyPr>
          <a:lstStyle/>
          <a:p>
            <a:pPr indent="0" lvl="0" marL="0" marR="0" rtl="0" algn="l">
              <a:lnSpc>
                <a:spcPct val="100000"/>
              </a:lnSpc>
              <a:spcBef>
                <a:spcPts val="20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pic>
        <p:nvPicPr>
          <p:cNvPr id="54" name="Google Shape;54;p13"/>
          <p:cNvPicPr preferRelativeResize="0"/>
          <p:nvPr/>
        </p:nvPicPr>
        <p:blipFill rotWithShape="1">
          <a:blip r:embed="rId2">
            <a:alphaModFix/>
          </a:blip>
          <a:srcRect b="0" l="0" r="0" t="0"/>
          <a:stretch/>
        </p:blipFill>
        <p:spPr>
          <a:xfrm>
            <a:off x="81594" y="122448"/>
            <a:ext cx="1917851" cy="762519"/>
          </a:xfrm>
          <a:prstGeom prst="rect">
            <a:avLst/>
          </a:prstGeom>
          <a:noFill/>
          <a:ln>
            <a:noFill/>
          </a:ln>
        </p:spPr>
      </p:pic>
      <p:sp>
        <p:nvSpPr>
          <p:cNvPr id="55" name="Google Shape;55;p13"/>
          <p:cNvSpPr/>
          <p:nvPr/>
        </p:nvSpPr>
        <p:spPr>
          <a:xfrm flipH="1" rot="10800000">
            <a:off x="2160671" y="850767"/>
            <a:ext cx="6309600" cy="34200"/>
          </a:xfrm>
          <a:prstGeom prst="rect">
            <a:avLst/>
          </a:prstGeom>
          <a:gradFill>
            <a:gsLst>
              <a:gs pos="0">
                <a:srgbClr val="476C8B"/>
              </a:gs>
              <a:gs pos="100000">
                <a:schemeClr val="dk2"/>
              </a:gs>
            </a:gsLst>
            <a:lin ang="5400012" scaled="0"/>
          </a:gradFill>
          <a:ln>
            <a:noFill/>
          </a:ln>
        </p:spPr>
        <p:txBody>
          <a:bodyPr anchorCtr="0" anchor="t" bIns="25700" lIns="51425" spcFirstLastPara="1" rIns="51425" wrap="square" tIns="25700">
            <a:noAutofit/>
          </a:bodyPr>
          <a:lstStyle/>
          <a:p>
            <a:pPr indent="0" lvl="0" marL="0" marR="0" rtl="0" algn="l">
              <a:lnSpc>
                <a:spcPct val="100000"/>
              </a:lnSpc>
              <a:spcBef>
                <a:spcPts val="20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2" name="Google Shape;62;p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3" name="Google Shape;63;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 name="Shape 64"/>
        <p:cNvGrpSpPr/>
        <p:nvPr/>
      </p:nvGrpSpPr>
      <p:grpSpPr>
        <a:xfrm>
          <a:off x="0" y="0"/>
          <a:ext cx="0" cy="0"/>
          <a:chOff x="0" y="0"/>
          <a:chExt cx="0" cy="0"/>
        </a:xfrm>
      </p:grpSpPr>
      <p:sp>
        <p:nvSpPr>
          <p:cNvPr id="65" name="Google Shape;65;p1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6" name="Google Shape;66;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7" name="Shape 67"/>
        <p:cNvGrpSpPr/>
        <p:nvPr/>
      </p:nvGrpSpPr>
      <p:grpSpPr>
        <a:xfrm>
          <a:off x="0" y="0"/>
          <a:ext cx="0" cy="0"/>
          <a:chOff x="0" y="0"/>
          <a:chExt cx="0" cy="0"/>
        </a:xfrm>
      </p:grpSpPr>
      <p:sp>
        <p:nvSpPr>
          <p:cNvPr id="68" name="Google Shape;68;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0" name="Google Shape;70;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1" name="Google Shape;71;p17"/>
          <p:cNvSpPr txBox="1"/>
          <p:nvPr/>
        </p:nvSpPr>
        <p:spPr>
          <a:xfrm>
            <a:off x="200600" y="4779825"/>
            <a:ext cx="4951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Tidal &amp; Water Level Datums Workshop | April 6, 2023</a:t>
            </a:r>
            <a:endParaRPr sz="11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2" name="Shape 72"/>
        <p:cNvGrpSpPr/>
        <p:nvPr/>
      </p:nvGrpSpPr>
      <p:grpSpPr>
        <a:xfrm>
          <a:off x="0" y="0"/>
          <a:ext cx="0" cy="0"/>
          <a:chOff x="0" y="0"/>
          <a:chExt cx="0" cy="0"/>
        </a:xfrm>
      </p:grpSpPr>
      <p:sp>
        <p:nvSpPr>
          <p:cNvPr id="73" name="Google Shape;73;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 name="Google Shape;74;p1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5" name="Google Shape;75;p1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 name="Google Shape;7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9" name="Google Shape;7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0" name="Shape 80"/>
        <p:cNvGrpSpPr/>
        <p:nvPr/>
      </p:nvGrpSpPr>
      <p:grpSpPr>
        <a:xfrm>
          <a:off x="0" y="0"/>
          <a:ext cx="0" cy="0"/>
          <a:chOff x="0" y="0"/>
          <a:chExt cx="0" cy="0"/>
        </a:xfrm>
      </p:grpSpPr>
      <p:sp>
        <p:nvSpPr>
          <p:cNvPr id="81" name="Google Shape;81;p2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2" name="Google Shape;82;p2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3" name="Google Shape;83;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4" name="Shape 84"/>
        <p:cNvGrpSpPr/>
        <p:nvPr/>
      </p:nvGrpSpPr>
      <p:grpSpPr>
        <a:xfrm>
          <a:off x="0" y="0"/>
          <a:ext cx="0" cy="0"/>
          <a:chOff x="0" y="0"/>
          <a:chExt cx="0" cy="0"/>
        </a:xfrm>
      </p:grpSpPr>
      <p:sp>
        <p:nvSpPr>
          <p:cNvPr id="85" name="Google Shape;85;p2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6" name="Google Shape;86;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7" name="Shape 87"/>
        <p:cNvGrpSpPr/>
        <p:nvPr/>
      </p:nvGrpSpPr>
      <p:grpSpPr>
        <a:xfrm>
          <a:off x="0" y="0"/>
          <a:ext cx="0" cy="0"/>
          <a:chOff x="0" y="0"/>
          <a:chExt cx="0" cy="0"/>
        </a:xfrm>
      </p:grpSpPr>
      <p:sp>
        <p:nvSpPr>
          <p:cNvPr id="88" name="Google Shape;88;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0" name="Google Shape;90;p2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1" name="Google Shape;91;p2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2" name="Google Shape;9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3" name="Shape 93"/>
        <p:cNvGrpSpPr/>
        <p:nvPr/>
      </p:nvGrpSpPr>
      <p:grpSpPr>
        <a:xfrm>
          <a:off x="0" y="0"/>
          <a:ext cx="0" cy="0"/>
          <a:chOff x="0" y="0"/>
          <a:chExt cx="0" cy="0"/>
        </a:xfrm>
      </p:grpSpPr>
      <p:sp>
        <p:nvSpPr>
          <p:cNvPr id="94" name="Google Shape;94;p2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95" name="Google Shape;95;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6" name="Shape 96"/>
        <p:cNvGrpSpPr/>
        <p:nvPr/>
      </p:nvGrpSpPr>
      <p:grpSpPr>
        <a:xfrm>
          <a:off x="0" y="0"/>
          <a:ext cx="0" cy="0"/>
          <a:chOff x="0" y="0"/>
          <a:chExt cx="0" cy="0"/>
        </a:xfrm>
      </p:grpSpPr>
      <p:sp>
        <p:nvSpPr>
          <p:cNvPr id="97" name="Google Shape;97;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8" name="Google Shape;98;p2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9" name="Google Shape;99;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0" name="Shape 100"/>
        <p:cNvGrpSpPr/>
        <p:nvPr/>
      </p:nvGrpSpPr>
      <p:grpSpPr>
        <a:xfrm>
          <a:off x="0" y="0"/>
          <a:ext cx="0" cy="0"/>
          <a:chOff x="0" y="0"/>
          <a:chExt cx="0" cy="0"/>
        </a:xfrm>
      </p:grpSpPr>
      <p:sp>
        <p:nvSpPr>
          <p:cNvPr id="101" name="Google Shape;101;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8" name="Google Shape;58;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9" name="Google Shape;59;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20.jpg"/><Relationship Id="rId6"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26.png"/><Relationship Id="rId5" Type="http://schemas.openxmlformats.org/officeDocument/2006/relationships/image" Target="../media/image33.png"/><Relationship Id="rId6" Type="http://schemas.openxmlformats.org/officeDocument/2006/relationships/image" Target="../media/image30.png"/><Relationship Id="rId7" Type="http://schemas.openxmlformats.org/officeDocument/2006/relationships/image" Target="../media/image35.png"/></Relationships>
</file>

<file path=ppt/slides/_rels/slide21.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36.png"/><Relationship Id="rId12" Type="http://schemas.openxmlformats.org/officeDocument/2006/relationships/image" Target="../media/image37.png"/><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hyperlink" Target="https://tidesandcurrents.noaa.gov/stations.html?type=Water+Levels" TargetMode="External"/><Relationship Id="rId5" Type="http://schemas.openxmlformats.org/officeDocument/2006/relationships/hyperlink" Target="https://www.greatlakescc.org/" TargetMode="External"/><Relationship Id="rId6" Type="http://schemas.openxmlformats.org/officeDocument/2006/relationships/hyperlink" Target="https://www.nrcan.gc.ca/maps-tools-and-publications/geodetic-reference-systems/data/10923" TargetMode="External"/><Relationship Id="rId7" Type="http://schemas.openxmlformats.org/officeDocument/2006/relationships/hyperlink" Target="https://geodesy.noaa.gov/INFO/gnss-gps-data.shtml" TargetMode="External"/><Relationship Id="rId8" Type="http://schemas.openxmlformats.org/officeDocument/2006/relationships/hyperlink" Target="https://tides.gc.ca/en/tides-and-water-levels-data-archiv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17.jpg"/><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13.jpg"/><Relationship Id="rId5" Type="http://schemas.openxmlformats.org/officeDocument/2006/relationships/image" Target="../media/image8.png"/><Relationship Id="rId6" Type="http://schemas.openxmlformats.org/officeDocument/2006/relationships/image" Target="../media/image1.png"/><Relationship Id="rId7" Type="http://schemas.openxmlformats.org/officeDocument/2006/relationships/image" Target="../media/image16.png"/><Relationship Id="rId8"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6"/>
          <p:cNvSpPr txBox="1"/>
          <p:nvPr>
            <p:ph type="title"/>
          </p:nvPr>
        </p:nvSpPr>
        <p:spPr>
          <a:xfrm>
            <a:off x="311700" y="1461150"/>
            <a:ext cx="8520600" cy="84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500">
                <a:latin typeface="Oswald"/>
                <a:ea typeface="Oswald"/>
                <a:cs typeface="Oswald"/>
                <a:sym typeface="Oswald"/>
              </a:rPr>
              <a:t>IGLD 2020: Water Level Data Collection</a:t>
            </a:r>
            <a:endParaRPr sz="4500">
              <a:latin typeface="Oswald"/>
              <a:ea typeface="Oswald"/>
              <a:cs typeface="Oswald"/>
              <a:sym typeface="Oswald"/>
            </a:endParaRPr>
          </a:p>
        </p:txBody>
      </p:sp>
      <p:sp>
        <p:nvSpPr>
          <p:cNvPr id="107" name="Google Shape;107;p26"/>
          <p:cNvSpPr txBox="1"/>
          <p:nvPr>
            <p:ph idx="1" type="body"/>
          </p:nvPr>
        </p:nvSpPr>
        <p:spPr>
          <a:xfrm>
            <a:off x="311700" y="2571750"/>
            <a:ext cx="8520600" cy="9504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0"/>
              </a:spcAft>
              <a:buSzPts val="440"/>
              <a:buNone/>
            </a:pPr>
            <a:r>
              <a:rPr lang="en">
                <a:latin typeface="Calibri"/>
                <a:ea typeface="Calibri"/>
                <a:cs typeface="Calibri"/>
                <a:sym typeface="Calibri"/>
              </a:rPr>
              <a:t>Sierra Davis and Khaleel Arfeen</a:t>
            </a:r>
            <a:endParaRPr>
              <a:latin typeface="Calibri"/>
              <a:ea typeface="Calibri"/>
              <a:cs typeface="Calibri"/>
              <a:sym typeface="Calibri"/>
            </a:endParaRPr>
          </a:p>
          <a:p>
            <a:pPr indent="0" lvl="0" marL="0" rtl="0" algn="ctr">
              <a:lnSpc>
                <a:spcPct val="95000"/>
              </a:lnSpc>
              <a:spcBef>
                <a:spcPts val="1200"/>
              </a:spcBef>
              <a:spcAft>
                <a:spcPts val="1200"/>
              </a:spcAft>
              <a:buSzPts val="440"/>
              <a:buNone/>
            </a:pPr>
            <a:r>
              <a:rPr lang="en">
                <a:latin typeface="Calibri"/>
                <a:ea typeface="Calibri"/>
                <a:cs typeface="Calibri"/>
                <a:sym typeface="Calibri"/>
              </a:rPr>
              <a:t>April 6, 2023</a:t>
            </a:r>
            <a:endParaRPr>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5"/>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3200">
                <a:latin typeface="Oswald"/>
                <a:ea typeface="Oswald"/>
                <a:cs typeface="Oswald"/>
                <a:sym typeface="Oswald"/>
              </a:rPr>
              <a:t>IGLD (2020) Seasonal Stations By Year - 2018</a:t>
            </a:r>
            <a:endParaRPr sz="4400">
              <a:latin typeface="Oswald"/>
              <a:ea typeface="Oswald"/>
              <a:cs typeface="Oswald"/>
              <a:sym typeface="Oswald"/>
            </a:endParaRPr>
          </a:p>
        </p:txBody>
      </p:sp>
      <p:pic>
        <p:nvPicPr>
          <p:cNvPr id="174" name="Google Shape;174;p35"/>
          <p:cNvPicPr preferRelativeResize="0"/>
          <p:nvPr/>
        </p:nvPicPr>
        <p:blipFill rotWithShape="1">
          <a:blip r:embed="rId3">
            <a:alphaModFix/>
          </a:blip>
          <a:srcRect b="0" l="0" r="0" t="0"/>
          <a:stretch/>
        </p:blipFill>
        <p:spPr>
          <a:xfrm>
            <a:off x="1251913" y="1002625"/>
            <a:ext cx="6640182" cy="3836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6"/>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3200">
                <a:latin typeface="Oswald"/>
                <a:ea typeface="Oswald"/>
                <a:cs typeface="Oswald"/>
                <a:sym typeface="Oswald"/>
              </a:rPr>
              <a:t>IGLD (2020) Seasonal Stations By Year - 2019</a:t>
            </a:r>
            <a:endParaRPr sz="4400">
              <a:latin typeface="Oswald"/>
              <a:ea typeface="Oswald"/>
              <a:cs typeface="Oswald"/>
              <a:sym typeface="Oswald"/>
            </a:endParaRPr>
          </a:p>
        </p:txBody>
      </p:sp>
      <p:pic>
        <p:nvPicPr>
          <p:cNvPr id="180" name="Google Shape;180;p36"/>
          <p:cNvPicPr preferRelativeResize="0"/>
          <p:nvPr/>
        </p:nvPicPr>
        <p:blipFill rotWithShape="1">
          <a:blip r:embed="rId3">
            <a:alphaModFix/>
          </a:blip>
          <a:srcRect b="0" l="0" r="0" t="0"/>
          <a:stretch/>
        </p:blipFill>
        <p:spPr>
          <a:xfrm>
            <a:off x="1251913" y="1002625"/>
            <a:ext cx="6640182" cy="3836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7"/>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3200">
                <a:latin typeface="Oswald"/>
                <a:ea typeface="Oswald"/>
                <a:cs typeface="Oswald"/>
                <a:sym typeface="Oswald"/>
              </a:rPr>
              <a:t>IGLD (2020) Seasonal Stations By Year - 2020</a:t>
            </a:r>
            <a:endParaRPr sz="4400">
              <a:latin typeface="Oswald"/>
              <a:ea typeface="Oswald"/>
              <a:cs typeface="Oswald"/>
              <a:sym typeface="Oswald"/>
            </a:endParaRPr>
          </a:p>
        </p:txBody>
      </p:sp>
      <p:pic>
        <p:nvPicPr>
          <p:cNvPr id="186" name="Google Shape;186;p37"/>
          <p:cNvPicPr preferRelativeResize="0"/>
          <p:nvPr/>
        </p:nvPicPr>
        <p:blipFill rotWithShape="1">
          <a:blip r:embed="rId3">
            <a:alphaModFix/>
          </a:blip>
          <a:srcRect b="0" l="0" r="0" t="0"/>
          <a:stretch/>
        </p:blipFill>
        <p:spPr>
          <a:xfrm>
            <a:off x="1251913" y="1002625"/>
            <a:ext cx="6640182" cy="38360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8"/>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3200">
                <a:latin typeface="Oswald"/>
                <a:ea typeface="Oswald"/>
                <a:cs typeface="Oswald"/>
                <a:sym typeface="Oswald"/>
              </a:rPr>
              <a:t>IGLD (2020) Seasonal Stations By Year - 2021</a:t>
            </a:r>
            <a:endParaRPr sz="4400">
              <a:latin typeface="Oswald"/>
              <a:ea typeface="Oswald"/>
              <a:cs typeface="Oswald"/>
              <a:sym typeface="Oswald"/>
            </a:endParaRPr>
          </a:p>
        </p:txBody>
      </p:sp>
      <p:pic>
        <p:nvPicPr>
          <p:cNvPr id="192" name="Google Shape;192;p38"/>
          <p:cNvPicPr preferRelativeResize="0"/>
          <p:nvPr/>
        </p:nvPicPr>
        <p:blipFill rotWithShape="1">
          <a:blip r:embed="rId3">
            <a:alphaModFix/>
          </a:blip>
          <a:srcRect b="0" l="0" r="0" t="0"/>
          <a:stretch/>
        </p:blipFill>
        <p:spPr>
          <a:xfrm>
            <a:off x="1251913" y="1002625"/>
            <a:ext cx="6640182" cy="3836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9"/>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3200">
                <a:latin typeface="Oswald"/>
                <a:ea typeface="Oswald"/>
                <a:cs typeface="Oswald"/>
                <a:sym typeface="Oswald"/>
              </a:rPr>
              <a:t>IGLD (2020) Seasonal Stations By Year - 2022</a:t>
            </a:r>
            <a:endParaRPr sz="4400">
              <a:latin typeface="Oswald"/>
              <a:ea typeface="Oswald"/>
              <a:cs typeface="Oswald"/>
              <a:sym typeface="Oswald"/>
            </a:endParaRPr>
          </a:p>
        </p:txBody>
      </p:sp>
      <p:pic>
        <p:nvPicPr>
          <p:cNvPr id="198" name="Google Shape;198;p39"/>
          <p:cNvPicPr preferRelativeResize="0"/>
          <p:nvPr/>
        </p:nvPicPr>
        <p:blipFill rotWithShape="1">
          <a:blip r:embed="rId3">
            <a:alphaModFix/>
          </a:blip>
          <a:srcRect b="0" l="0" r="0" t="0"/>
          <a:stretch/>
        </p:blipFill>
        <p:spPr>
          <a:xfrm>
            <a:off x="1251913" y="1002625"/>
            <a:ext cx="6640182" cy="3836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40"/>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3200">
                <a:latin typeface="Oswald"/>
                <a:ea typeface="Oswald"/>
                <a:cs typeface="Oswald"/>
                <a:sym typeface="Oswald"/>
              </a:rPr>
              <a:t>IGLD (2020) Seasonal Stations By Year - 2023</a:t>
            </a:r>
            <a:endParaRPr sz="4400">
              <a:latin typeface="Oswald"/>
              <a:ea typeface="Oswald"/>
              <a:cs typeface="Oswald"/>
              <a:sym typeface="Oswald"/>
            </a:endParaRPr>
          </a:p>
        </p:txBody>
      </p:sp>
      <p:pic>
        <p:nvPicPr>
          <p:cNvPr id="204" name="Google Shape;204;p40"/>
          <p:cNvPicPr preferRelativeResize="0"/>
          <p:nvPr/>
        </p:nvPicPr>
        <p:blipFill rotWithShape="1">
          <a:blip r:embed="rId3">
            <a:alphaModFix/>
          </a:blip>
          <a:srcRect b="0" l="0" r="0" t="0"/>
          <a:stretch/>
        </p:blipFill>
        <p:spPr>
          <a:xfrm>
            <a:off x="1251913" y="1002625"/>
            <a:ext cx="6640182" cy="3836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41"/>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3200">
                <a:latin typeface="Oswald"/>
                <a:ea typeface="Oswald"/>
                <a:cs typeface="Oswald"/>
                <a:sym typeface="Oswald"/>
              </a:rPr>
              <a:t>IGLD (2020) Seasonal Stations By Year - 2024</a:t>
            </a:r>
            <a:endParaRPr sz="4400">
              <a:latin typeface="Oswald"/>
              <a:ea typeface="Oswald"/>
              <a:cs typeface="Oswald"/>
              <a:sym typeface="Oswald"/>
            </a:endParaRPr>
          </a:p>
        </p:txBody>
      </p:sp>
      <p:pic>
        <p:nvPicPr>
          <p:cNvPr id="210" name="Google Shape;210;p41"/>
          <p:cNvPicPr preferRelativeResize="0"/>
          <p:nvPr/>
        </p:nvPicPr>
        <p:blipFill rotWithShape="1">
          <a:blip r:embed="rId3">
            <a:alphaModFix/>
          </a:blip>
          <a:srcRect b="0" l="0" r="0" t="0"/>
          <a:stretch/>
        </p:blipFill>
        <p:spPr>
          <a:xfrm>
            <a:off x="1251913" y="1002625"/>
            <a:ext cx="6640182" cy="3836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42"/>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990"/>
              <a:buFont typeface="Arial"/>
              <a:buNone/>
            </a:pPr>
            <a:r>
              <a:rPr lang="en" sz="3220">
                <a:latin typeface="Oswald"/>
                <a:ea typeface="Oswald"/>
                <a:cs typeface="Oswald"/>
                <a:sym typeface="Oswald"/>
              </a:rPr>
              <a:t>New Technologies for IGLD (2020)</a:t>
            </a:r>
            <a:endParaRPr sz="3220">
              <a:latin typeface="Oswald"/>
              <a:ea typeface="Oswald"/>
              <a:cs typeface="Oswald"/>
              <a:sym typeface="Oswald"/>
            </a:endParaRPr>
          </a:p>
          <a:p>
            <a:pPr indent="0" lvl="0" marL="0" rtl="0" algn="l">
              <a:spcBef>
                <a:spcPts val="0"/>
              </a:spcBef>
              <a:spcAft>
                <a:spcPts val="0"/>
              </a:spcAft>
              <a:buNone/>
            </a:pPr>
            <a:r>
              <a:t/>
            </a:r>
            <a:endParaRPr sz="4000">
              <a:latin typeface="Oswald"/>
              <a:ea typeface="Oswald"/>
              <a:cs typeface="Oswald"/>
              <a:sym typeface="Oswald"/>
            </a:endParaRPr>
          </a:p>
        </p:txBody>
      </p:sp>
      <p:sp>
        <p:nvSpPr>
          <p:cNvPr id="216" name="Google Shape;216;p42"/>
          <p:cNvSpPr txBox="1"/>
          <p:nvPr>
            <p:ph idx="1" type="body"/>
          </p:nvPr>
        </p:nvSpPr>
        <p:spPr>
          <a:xfrm>
            <a:off x="80375" y="1137750"/>
            <a:ext cx="5987400" cy="3646500"/>
          </a:xfrm>
          <a:prstGeom prst="rect">
            <a:avLst/>
          </a:prstGeom>
          <a:noFill/>
          <a:ln>
            <a:noFill/>
          </a:ln>
        </p:spPr>
        <p:txBody>
          <a:bodyPr anchorCtr="0" anchor="t" bIns="91425" lIns="91425" spcFirstLastPara="1" rIns="91425" wrap="square" tIns="91425">
            <a:spAutoFit/>
          </a:bodyPr>
          <a:lstStyle/>
          <a:p>
            <a:pPr indent="-336550" lvl="0" marL="457200" rtl="0" algn="l">
              <a:lnSpc>
                <a:spcPct val="130000"/>
              </a:lnSpc>
              <a:spcBef>
                <a:spcPts val="0"/>
              </a:spcBef>
              <a:spcAft>
                <a:spcPts val="0"/>
              </a:spcAft>
              <a:buSzPts val="1700"/>
              <a:buChar char="●"/>
            </a:pPr>
            <a:r>
              <a:rPr lang="en" sz="1700"/>
              <a:t>Global Navigation Satellite Systems (GNSS) </a:t>
            </a:r>
            <a:endParaRPr sz="1700"/>
          </a:p>
          <a:p>
            <a:pPr indent="-311150" lvl="1" marL="914400" rtl="0" algn="l">
              <a:lnSpc>
                <a:spcPct val="130000"/>
              </a:lnSpc>
              <a:spcBef>
                <a:spcPts val="0"/>
              </a:spcBef>
              <a:spcAft>
                <a:spcPts val="0"/>
              </a:spcAft>
              <a:buSzPts val="1300"/>
              <a:buChar char="○"/>
            </a:pPr>
            <a:r>
              <a:rPr lang="en" sz="1300"/>
              <a:t>Field Campaigns - seasonal and permanent WL stations</a:t>
            </a:r>
            <a:endParaRPr sz="1300"/>
          </a:p>
          <a:p>
            <a:pPr indent="-311150" lvl="1" marL="914400" rtl="0" algn="l">
              <a:lnSpc>
                <a:spcPct val="130000"/>
              </a:lnSpc>
              <a:spcBef>
                <a:spcPts val="0"/>
              </a:spcBef>
              <a:spcAft>
                <a:spcPts val="0"/>
              </a:spcAft>
              <a:buSzPts val="1300"/>
              <a:buChar char="○"/>
            </a:pPr>
            <a:r>
              <a:rPr lang="en" sz="1300"/>
              <a:t>NOAA Continuously Operating Reference Stations (CORS)</a:t>
            </a:r>
            <a:endParaRPr sz="1300"/>
          </a:p>
          <a:p>
            <a:pPr indent="-311150" lvl="1" marL="914400" rtl="0" algn="l">
              <a:lnSpc>
                <a:spcPct val="130000"/>
              </a:lnSpc>
              <a:spcBef>
                <a:spcPts val="0"/>
              </a:spcBef>
              <a:spcAft>
                <a:spcPts val="0"/>
              </a:spcAft>
              <a:buSzPts val="1300"/>
              <a:buChar char="○"/>
            </a:pPr>
            <a:r>
              <a:rPr lang="en" sz="1300"/>
              <a:t>NRCAN Canadian Active Control Systems (CACS)  </a:t>
            </a:r>
            <a:endParaRPr sz="1300"/>
          </a:p>
          <a:p>
            <a:pPr indent="-336550" lvl="0" marL="457200" rtl="0" algn="l">
              <a:lnSpc>
                <a:spcPct val="130000"/>
              </a:lnSpc>
              <a:spcBef>
                <a:spcPts val="0"/>
              </a:spcBef>
              <a:spcAft>
                <a:spcPts val="0"/>
              </a:spcAft>
              <a:buSzPts val="1700"/>
              <a:buChar char="●"/>
            </a:pPr>
            <a:r>
              <a:rPr lang="en" sz="1700"/>
              <a:t>Updated Spatial Reference Systems </a:t>
            </a:r>
            <a:endParaRPr sz="1700"/>
          </a:p>
          <a:p>
            <a:pPr indent="-311150" lvl="1" marL="914400" rtl="0" algn="l">
              <a:lnSpc>
                <a:spcPct val="130000"/>
              </a:lnSpc>
              <a:spcBef>
                <a:spcPts val="0"/>
              </a:spcBef>
              <a:spcAft>
                <a:spcPts val="0"/>
              </a:spcAft>
              <a:buSzPts val="1300"/>
              <a:buChar char="○"/>
            </a:pPr>
            <a:r>
              <a:rPr lang="en" sz="1300"/>
              <a:t>NATRF2022, NAPGD2022/CGVD2013, GEOID2022</a:t>
            </a:r>
            <a:endParaRPr sz="1300"/>
          </a:p>
          <a:p>
            <a:pPr indent="-336550" lvl="0" marL="457200" rtl="0" algn="l">
              <a:lnSpc>
                <a:spcPct val="130000"/>
              </a:lnSpc>
              <a:spcBef>
                <a:spcPts val="0"/>
              </a:spcBef>
              <a:spcAft>
                <a:spcPts val="0"/>
              </a:spcAft>
              <a:buSzPts val="1700"/>
              <a:buChar char="●"/>
            </a:pPr>
            <a:r>
              <a:rPr lang="en" sz="1700"/>
              <a:t>Data transmission, automated processing, datum determinations and transformations </a:t>
            </a:r>
            <a:endParaRPr sz="1700"/>
          </a:p>
          <a:p>
            <a:pPr indent="-336550" lvl="0" marL="457200" rtl="0" algn="l">
              <a:lnSpc>
                <a:spcPct val="130000"/>
              </a:lnSpc>
              <a:spcBef>
                <a:spcPts val="0"/>
              </a:spcBef>
              <a:spcAft>
                <a:spcPts val="0"/>
              </a:spcAft>
              <a:buSzPts val="1700"/>
              <a:buChar char="●"/>
            </a:pPr>
            <a:r>
              <a:rPr lang="en" sz="1700"/>
              <a:t>Water level station hardware</a:t>
            </a:r>
            <a:endParaRPr sz="1700"/>
          </a:p>
          <a:p>
            <a:pPr indent="-311150" lvl="1" marL="914400" rtl="0" algn="l">
              <a:lnSpc>
                <a:spcPct val="130000"/>
              </a:lnSpc>
              <a:spcBef>
                <a:spcPts val="0"/>
              </a:spcBef>
              <a:spcAft>
                <a:spcPts val="0"/>
              </a:spcAft>
              <a:buSzPts val="1300"/>
              <a:buChar char="○"/>
            </a:pPr>
            <a:r>
              <a:rPr lang="en" sz="1300"/>
              <a:t>Use of Microwave Radar Water Level Sensors </a:t>
            </a:r>
            <a:endParaRPr sz="1300"/>
          </a:p>
          <a:p>
            <a:pPr indent="-311150" lvl="1" marL="914400" rtl="0" algn="l">
              <a:lnSpc>
                <a:spcPct val="130000"/>
              </a:lnSpc>
              <a:spcBef>
                <a:spcPts val="0"/>
              </a:spcBef>
              <a:spcAft>
                <a:spcPts val="0"/>
              </a:spcAft>
              <a:buSzPts val="1300"/>
              <a:buChar char="○"/>
            </a:pPr>
            <a:r>
              <a:rPr lang="en" sz="1300"/>
              <a:t>GOES satellite data transmission </a:t>
            </a:r>
            <a:endParaRPr sz="1300"/>
          </a:p>
          <a:p>
            <a:pPr indent="-311150" lvl="1" marL="914400" rtl="0" algn="l">
              <a:lnSpc>
                <a:spcPct val="130000"/>
              </a:lnSpc>
              <a:spcBef>
                <a:spcPts val="0"/>
              </a:spcBef>
              <a:spcAft>
                <a:spcPts val="0"/>
              </a:spcAft>
              <a:buSzPts val="1300"/>
              <a:buChar char="○"/>
            </a:pPr>
            <a:r>
              <a:rPr lang="en" sz="1300"/>
              <a:t>Station upgrades and new station installations </a:t>
            </a:r>
            <a:endParaRPr sz="1300"/>
          </a:p>
        </p:txBody>
      </p:sp>
      <p:pic>
        <p:nvPicPr>
          <p:cNvPr id="217" name="Google Shape;217;p42"/>
          <p:cNvPicPr preferRelativeResize="0"/>
          <p:nvPr/>
        </p:nvPicPr>
        <p:blipFill rotWithShape="1">
          <a:blip r:embed="rId3">
            <a:alphaModFix/>
          </a:blip>
          <a:srcRect b="55733" l="51847" r="6349" t="3061"/>
          <a:stretch/>
        </p:blipFill>
        <p:spPr>
          <a:xfrm>
            <a:off x="5649200" y="3201137"/>
            <a:ext cx="1647450" cy="1616895"/>
          </a:xfrm>
          <a:prstGeom prst="rect">
            <a:avLst/>
          </a:prstGeom>
          <a:noFill/>
          <a:ln cap="flat" cmpd="sng" w="19050">
            <a:solidFill>
              <a:srgbClr val="000000"/>
            </a:solidFill>
            <a:prstDash val="solid"/>
            <a:round/>
            <a:headEnd len="sm" w="sm" type="none"/>
            <a:tailEnd len="sm" w="sm" type="none"/>
          </a:ln>
        </p:spPr>
      </p:pic>
      <p:pic>
        <p:nvPicPr>
          <p:cNvPr id="218" name="Google Shape;218;p42"/>
          <p:cNvPicPr preferRelativeResize="0"/>
          <p:nvPr/>
        </p:nvPicPr>
        <p:blipFill rotWithShape="1">
          <a:blip r:embed="rId4">
            <a:alphaModFix/>
          </a:blip>
          <a:srcRect b="0" l="0" r="0" t="0"/>
          <a:stretch/>
        </p:blipFill>
        <p:spPr>
          <a:xfrm>
            <a:off x="6525648" y="632900"/>
            <a:ext cx="1865526" cy="2198274"/>
          </a:xfrm>
          <a:prstGeom prst="rect">
            <a:avLst/>
          </a:prstGeom>
          <a:noFill/>
          <a:ln cap="flat" cmpd="sng" w="19050">
            <a:solidFill>
              <a:schemeClr val="dk1"/>
            </a:solidFill>
            <a:prstDash val="solid"/>
            <a:round/>
            <a:headEnd len="sm" w="sm" type="none"/>
            <a:tailEnd len="sm" w="sm" type="none"/>
          </a:ln>
        </p:spPr>
      </p:pic>
      <p:sp>
        <p:nvSpPr>
          <p:cNvPr id="219" name="Google Shape;219;p42"/>
          <p:cNvSpPr txBox="1"/>
          <p:nvPr/>
        </p:nvSpPr>
        <p:spPr>
          <a:xfrm>
            <a:off x="6525650" y="2831163"/>
            <a:ext cx="26985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666666"/>
                </a:solidFill>
                <a:highlight>
                  <a:srgbClr val="FFFFFF"/>
                </a:highlight>
                <a:latin typeface="Arial"/>
                <a:ea typeface="Arial"/>
                <a:cs typeface="Arial"/>
                <a:sym typeface="Arial"/>
              </a:rPr>
              <a:t>GNSS Field Occupation</a:t>
            </a:r>
            <a:endParaRPr b="0" i="0" sz="1700" u="none" cap="none" strike="noStrike">
              <a:solidFill>
                <a:srgbClr val="666666"/>
              </a:solidFill>
              <a:highlight>
                <a:srgbClr val="FFFFFF"/>
              </a:highlight>
              <a:latin typeface="Arial"/>
              <a:ea typeface="Arial"/>
              <a:cs typeface="Arial"/>
              <a:sym typeface="Arial"/>
            </a:endParaRPr>
          </a:p>
        </p:txBody>
      </p:sp>
      <p:sp>
        <p:nvSpPr>
          <p:cNvPr id="220" name="Google Shape;220;p42"/>
          <p:cNvSpPr txBox="1"/>
          <p:nvPr/>
        </p:nvSpPr>
        <p:spPr>
          <a:xfrm>
            <a:off x="6412964" y="4784250"/>
            <a:ext cx="19782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666666"/>
                </a:solidFill>
                <a:highlight>
                  <a:srgbClr val="FFFFFF"/>
                </a:highlight>
                <a:latin typeface="Arial"/>
                <a:ea typeface="Arial"/>
                <a:cs typeface="Arial"/>
                <a:sym typeface="Arial"/>
              </a:rPr>
              <a:t>MWWL Sensor</a:t>
            </a:r>
            <a:endParaRPr b="0" i="0" sz="1700" u="none" cap="none" strike="noStrike">
              <a:solidFill>
                <a:srgbClr val="666666"/>
              </a:solidFill>
              <a:highlight>
                <a:srgbClr val="FFFFFF"/>
              </a:highlight>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3"/>
          <p:cNvSpPr txBox="1"/>
          <p:nvPr>
            <p:ph type="title"/>
          </p:nvPr>
        </p:nvSpPr>
        <p:spPr>
          <a:xfrm>
            <a:off x="177550" y="295225"/>
            <a:ext cx="88419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20">
                <a:latin typeface="Oswald"/>
                <a:ea typeface="Oswald"/>
                <a:cs typeface="Oswald"/>
                <a:sym typeface="Oswald"/>
              </a:rPr>
              <a:t>Leveling/GNSS Ties IGLD (2020) to the Modernized NSRS  </a:t>
            </a:r>
            <a:endParaRPr sz="3220">
              <a:latin typeface="Oswald"/>
              <a:ea typeface="Oswald"/>
              <a:cs typeface="Oswald"/>
              <a:sym typeface="Oswald"/>
            </a:endParaRPr>
          </a:p>
          <a:p>
            <a:pPr indent="0" lvl="0" marL="0" rtl="0" algn="l">
              <a:spcBef>
                <a:spcPts val="0"/>
              </a:spcBef>
              <a:spcAft>
                <a:spcPts val="0"/>
              </a:spcAft>
              <a:buNone/>
            </a:pPr>
            <a:r>
              <a:t/>
            </a:r>
            <a:endParaRPr sz="4000">
              <a:latin typeface="Oswald"/>
              <a:ea typeface="Oswald"/>
              <a:cs typeface="Oswald"/>
              <a:sym typeface="Oswald"/>
            </a:endParaRPr>
          </a:p>
        </p:txBody>
      </p:sp>
      <p:sp>
        <p:nvSpPr>
          <p:cNvPr id="226" name="Google Shape;226;p43"/>
          <p:cNvSpPr txBox="1"/>
          <p:nvPr>
            <p:ph idx="1" type="body"/>
          </p:nvPr>
        </p:nvSpPr>
        <p:spPr>
          <a:xfrm>
            <a:off x="0" y="1206575"/>
            <a:ext cx="7243500" cy="16776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Char char="●"/>
            </a:pPr>
            <a:r>
              <a:rPr lang="en" sz="1600">
                <a:solidFill>
                  <a:schemeClr val="dk1"/>
                </a:solidFill>
              </a:rPr>
              <a:t>Ensures sensor </a:t>
            </a:r>
            <a:r>
              <a:rPr lang="en" sz="1600">
                <a:solidFill>
                  <a:schemeClr val="dk1"/>
                </a:solidFill>
              </a:rPr>
              <a:t>stability</a:t>
            </a:r>
            <a:r>
              <a:rPr lang="en" sz="1600">
                <a:solidFill>
                  <a:schemeClr val="dk1"/>
                </a:solidFill>
              </a:rPr>
              <a:t> throughout water level data collection</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Allows connection of </a:t>
            </a:r>
            <a:r>
              <a:rPr lang="en" sz="1600">
                <a:solidFill>
                  <a:schemeClr val="dk1"/>
                </a:solidFill>
              </a:rPr>
              <a:t>geodetic datums to water levels (dynamic heights)</a:t>
            </a:r>
            <a:endParaRPr sz="1600">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NAPGD2022 - upcoming new, unified (US/Canada) vertical geodetic datum; requires both leveling and GNSS occupation at bench marks</a:t>
            </a:r>
            <a:endParaRPr>
              <a:solidFill>
                <a:schemeClr val="dk1"/>
              </a:solidFill>
            </a:endParaRPr>
          </a:p>
          <a:p>
            <a:pPr indent="0" lvl="0" marL="0" rtl="0" algn="l">
              <a:spcBef>
                <a:spcPts val="1200"/>
              </a:spcBef>
              <a:spcAft>
                <a:spcPts val="1200"/>
              </a:spcAft>
              <a:buNone/>
            </a:pPr>
            <a:r>
              <a:t/>
            </a:r>
            <a:endParaRPr>
              <a:solidFill>
                <a:srgbClr val="FF0000"/>
              </a:solidFill>
            </a:endParaRPr>
          </a:p>
        </p:txBody>
      </p:sp>
      <p:pic>
        <p:nvPicPr>
          <p:cNvPr id="227" name="Google Shape;227;p43"/>
          <p:cNvPicPr preferRelativeResize="0"/>
          <p:nvPr/>
        </p:nvPicPr>
        <p:blipFill rotWithShape="1">
          <a:blip r:embed="rId3">
            <a:alphaModFix/>
          </a:blip>
          <a:srcRect b="33585" l="0" r="0" t="8667"/>
          <a:stretch/>
        </p:blipFill>
        <p:spPr>
          <a:xfrm>
            <a:off x="6865775" y="2696251"/>
            <a:ext cx="1815024" cy="2215101"/>
          </a:xfrm>
          <a:prstGeom prst="rect">
            <a:avLst/>
          </a:prstGeom>
          <a:noFill/>
          <a:ln cap="flat" cmpd="sng" w="19050">
            <a:solidFill>
              <a:schemeClr val="dk1"/>
            </a:solidFill>
            <a:prstDash val="solid"/>
            <a:round/>
            <a:headEnd len="sm" w="sm" type="none"/>
            <a:tailEnd len="sm" w="sm" type="none"/>
          </a:ln>
        </p:spPr>
      </p:pic>
      <p:pic>
        <p:nvPicPr>
          <p:cNvPr id="228" name="Google Shape;228;p43"/>
          <p:cNvPicPr preferRelativeResize="0"/>
          <p:nvPr/>
        </p:nvPicPr>
        <p:blipFill rotWithShape="1">
          <a:blip r:embed="rId4">
            <a:alphaModFix/>
          </a:blip>
          <a:srcRect b="0" l="16089" r="29220" t="0"/>
          <a:stretch/>
        </p:blipFill>
        <p:spPr>
          <a:xfrm>
            <a:off x="7314750" y="1136888"/>
            <a:ext cx="1525002" cy="1319301"/>
          </a:xfrm>
          <a:prstGeom prst="rect">
            <a:avLst/>
          </a:prstGeom>
          <a:noFill/>
          <a:ln cap="flat" cmpd="sng" w="19050">
            <a:solidFill>
              <a:schemeClr val="dk1"/>
            </a:solidFill>
            <a:prstDash val="solid"/>
            <a:round/>
            <a:headEnd len="sm" w="sm" type="none"/>
            <a:tailEnd len="sm" w="sm" type="none"/>
          </a:ln>
        </p:spPr>
      </p:pic>
      <p:pic>
        <p:nvPicPr>
          <p:cNvPr id="229" name="Google Shape;229;p43"/>
          <p:cNvPicPr preferRelativeResize="0"/>
          <p:nvPr/>
        </p:nvPicPr>
        <p:blipFill rotWithShape="1">
          <a:blip r:embed="rId5">
            <a:alphaModFix/>
          </a:blip>
          <a:srcRect b="0" l="0" r="0" t="31791"/>
          <a:stretch/>
        </p:blipFill>
        <p:spPr>
          <a:xfrm>
            <a:off x="2507788" y="2456200"/>
            <a:ext cx="3938575" cy="2014875"/>
          </a:xfrm>
          <a:prstGeom prst="rect">
            <a:avLst/>
          </a:prstGeom>
          <a:noFill/>
          <a:ln cap="flat" cmpd="sng" w="19050">
            <a:solidFill>
              <a:schemeClr val="dk1"/>
            </a:solidFill>
            <a:prstDash val="solid"/>
            <a:round/>
            <a:headEnd len="sm" w="sm" type="none"/>
            <a:tailEnd len="sm" w="sm" type="none"/>
          </a:ln>
        </p:spPr>
      </p:pic>
      <p:pic>
        <p:nvPicPr>
          <p:cNvPr id="230" name="Google Shape;230;p43"/>
          <p:cNvPicPr preferRelativeResize="0"/>
          <p:nvPr/>
        </p:nvPicPr>
        <p:blipFill rotWithShape="1">
          <a:blip r:embed="rId6">
            <a:alphaModFix/>
          </a:blip>
          <a:srcRect b="2479" l="1700" r="4841" t="2526"/>
          <a:stretch/>
        </p:blipFill>
        <p:spPr>
          <a:xfrm>
            <a:off x="377250" y="2496250"/>
            <a:ext cx="1696326" cy="1934775"/>
          </a:xfrm>
          <a:prstGeom prst="rect">
            <a:avLst/>
          </a:prstGeom>
          <a:noFill/>
          <a:ln cap="flat" cmpd="sng" w="19050">
            <a:solidFill>
              <a:schemeClr val="dk1"/>
            </a:solidFill>
            <a:prstDash val="solid"/>
            <a:round/>
            <a:headEnd len="sm" w="sm" type="none"/>
            <a:tailEnd len="sm" w="sm" type="none"/>
          </a:ln>
        </p:spPr>
      </p:pic>
      <p:sp>
        <p:nvSpPr>
          <p:cNvPr id="231" name="Google Shape;231;p43"/>
          <p:cNvSpPr txBox="1"/>
          <p:nvPr/>
        </p:nvSpPr>
        <p:spPr>
          <a:xfrm>
            <a:off x="409063" y="4393950"/>
            <a:ext cx="1766100" cy="2772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1" i="1" lang="en" sz="900">
                <a:solidFill>
                  <a:srgbClr val="222222"/>
                </a:solidFill>
                <a:highlight>
                  <a:schemeClr val="lt1"/>
                </a:highlight>
              </a:rPr>
              <a:t>GNSS Campaign Collection</a:t>
            </a:r>
            <a:endParaRPr b="1" i="1" sz="1200" u="none" cap="none" strike="noStrike">
              <a:solidFill>
                <a:srgbClr val="000000"/>
              </a:solidFill>
              <a:highlight>
                <a:schemeClr val="lt1"/>
              </a:highlight>
              <a:latin typeface="Calibri"/>
              <a:ea typeface="Calibri"/>
              <a:cs typeface="Calibri"/>
              <a:sym typeface="Calibri"/>
            </a:endParaRPr>
          </a:p>
        </p:txBody>
      </p:sp>
      <p:sp>
        <p:nvSpPr>
          <p:cNvPr id="232" name="Google Shape;232;p43"/>
          <p:cNvSpPr txBox="1"/>
          <p:nvPr/>
        </p:nvSpPr>
        <p:spPr>
          <a:xfrm>
            <a:off x="2586072" y="4431025"/>
            <a:ext cx="3868800" cy="2772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1" i="1" lang="en" sz="900">
                <a:solidFill>
                  <a:srgbClr val="222222"/>
                </a:solidFill>
                <a:highlight>
                  <a:schemeClr val="lt1"/>
                </a:highlight>
              </a:rPr>
              <a:t>Leveling Survey Campaign at Little Rapids, St. Marys River - 2017</a:t>
            </a:r>
            <a:endParaRPr b="1" i="1" sz="1200" u="none" cap="none" strike="noStrike">
              <a:solidFill>
                <a:srgbClr val="000000"/>
              </a:solidFill>
              <a:highlight>
                <a:schemeClr val="lt1"/>
              </a:highlight>
              <a:latin typeface="Calibri"/>
              <a:ea typeface="Calibri"/>
              <a:cs typeface="Calibri"/>
              <a:sym typeface="Calibri"/>
            </a:endParaRPr>
          </a:p>
        </p:txBody>
      </p:sp>
      <p:sp>
        <p:nvSpPr>
          <p:cNvPr id="233" name="Google Shape;233;p43"/>
          <p:cNvSpPr txBox="1"/>
          <p:nvPr/>
        </p:nvSpPr>
        <p:spPr>
          <a:xfrm>
            <a:off x="6770088" y="4866300"/>
            <a:ext cx="2006400" cy="2772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1" i="1" lang="en" sz="900">
                <a:solidFill>
                  <a:srgbClr val="222222"/>
                </a:solidFill>
                <a:highlight>
                  <a:schemeClr val="lt1"/>
                </a:highlight>
              </a:rPr>
              <a:t>Seasonal Gauging Site in Canada</a:t>
            </a:r>
            <a:endParaRPr b="1" i="1" sz="1200" u="none" cap="none" strike="noStrike">
              <a:solidFill>
                <a:srgbClr val="000000"/>
              </a:solidFill>
              <a:highlight>
                <a:schemeClr val="lt1"/>
              </a:highlight>
              <a:latin typeface="Calibri"/>
              <a:ea typeface="Calibri"/>
              <a:cs typeface="Calibri"/>
              <a:sym typeface="Calibri"/>
            </a:endParaRPr>
          </a:p>
        </p:txBody>
      </p:sp>
      <p:sp>
        <p:nvSpPr>
          <p:cNvPr id="234" name="Google Shape;234;p43"/>
          <p:cNvSpPr txBox="1"/>
          <p:nvPr/>
        </p:nvSpPr>
        <p:spPr>
          <a:xfrm>
            <a:off x="7074038" y="2433150"/>
            <a:ext cx="2006400" cy="2772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1" i="1" lang="en" sz="900">
                <a:solidFill>
                  <a:srgbClr val="222222"/>
                </a:solidFill>
                <a:highlight>
                  <a:schemeClr val="lt1"/>
                </a:highlight>
              </a:rPr>
              <a:t>Handheld GPS - Positioning of BM</a:t>
            </a:r>
            <a:endParaRPr b="1" i="1" sz="1200" u="none" cap="none" strike="noStrike">
              <a:solidFill>
                <a:srgbClr val="000000"/>
              </a:solidFill>
              <a:highlight>
                <a:schemeClr val="lt1"/>
              </a:highlight>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4"/>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20">
                <a:latin typeface="Oswald"/>
                <a:ea typeface="Oswald"/>
                <a:cs typeface="Oswald"/>
                <a:sym typeface="Oswald"/>
              </a:rPr>
              <a:t>Data Product Coordination and Dissemination</a:t>
            </a:r>
            <a:endParaRPr sz="5400">
              <a:latin typeface="Oswald"/>
              <a:ea typeface="Oswald"/>
              <a:cs typeface="Oswald"/>
              <a:sym typeface="Oswald"/>
            </a:endParaRPr>
          </a:p>
        </p:txBody>
      </p:sp>
      <p:pic>
        <p:nvPicPr>
          <p:cNvPr id="240" name="Google Shape;240;p44"/>
          <p:cNvPicPr preferRelativeResize="0"/>
          <p:nvPr/>
        </p:nvPicPr>
        <p:blipFill rotWithShape="1">
          <a:blip r:embed="rId3">
            <a:alphaModFix/>
          </a:blip>
          <a:srcRect b="0" l="0" r="0" t="0"/>
          <a:stretch/>
        </p:blipFill>
        <p:spPr>
          <a:xfrm>
            <a:off x="114300" y="1105613"/>
            <a:ext cx="8915400" cy="3547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7"/>
          <p:cNvSpPr txBox="1"/>
          <p:nvPr>
            <p:ph idx="1" type="body"/>
          </p:nvPr>
        </p:nvSpPr>
        <p:spPr>
          <a:xfrm>
            <a:off x="311700" y="1152475"/>
            <a:ext cx="8520600" cy="3563700"/>
          </a:xfrm>
          <a:prstGeom prst="rect">
            <a:avLst/>
          </a:prstGeom>
        </p:spPr>
        <p:txBody>
          <a:bodyPr anchorCtr="0" anchor="t" bIns="91425" lIns="91425" spcFirstLastPara="1" rIns="91425" wrap="square" tIns="91425">
            <a:normAutofit lnSpcReduction="10000"/>
          </a:bodyPr>
          <a:lstStyle/>
          <a:p>
            <a:pPr indent="-349250" lvl="0" marL="457200" rtl="0" algn="l">
              <a:lnSpc>
                <a:spcPct val="100000"/>
              </a:lnSpc>
              <a:spcBef>
                <a:spcPts val="0"/>
              </a:spcBef>
              <a:spcAft>
                <a:spcPts val="0"/>
              </a:spcAft>
              <a:buSzPts val="1900"/>
              <a:buChar char="●"/>
            </a:pPr>
            <a:r>
              <a:rPr lang="en" sz="1900"/>
              <a:t>IGLD is the official vertical datum reference for water level measurements and navigation products through the Great Lakes, their connecting channels and the St. Lawrence River</a:t>
            </a:r>
            <a:endParaRPr sz="1900"/>
          </a:p>
          <a:p>
            <a:pPr indent="-349250" lvl="0" marL="457200" rtl="0" algn="l">
              <a:lnSpc>
                <a:spcPct val="100000"/>
              </a:lnSpc>
              <a:spcBef>
                <a:spcPts val="0"/>
              </a:spcBef>
              <a:spcAft>
                <a:spcPts val="0"/>
              </a:spcAft>
              <a:buSzPts val="1900"/>
              <a:buChar char="●"/>
            </a:pPr>
            <a:r>
              <a:rPr lang="en" sz="1900"/>
              <a:t>Required for the unified, internationally coordinated collection, compilation and use of data for hydraulics, hydrology and water level management:</a:t>
            </a:r>
            <a:endParaRPr sz="1900"/>
          </a:p>
          <a:p>
            <a:pPr indent="-323850" lvl="1" marL="914400" rtl="0" algn="l">
              <a:lnSpc>
                <a:spcPct val="100000"/>
              </a:lnSpc>
              <a:spcBef>
                <a:spcPts val="0"/>
              </a:spcBef>
              <a:spcAft>
                <a:spcPts val="0"/>
              </a:spcAft>
              <a:buSzPts val="1500"/>
              <a:buChar char="○"/>
            </a:pPr>
            <a:r>
              <a:rPr lang="en" sz="1500"/>
              <a:t>Marine navigation and transportation </a:t>
            </a:r>
            <a:endParaRPr sz="1500"/>
          </a:p>
          <a:p>
            <a:pPr indent="-323850" lvl="1" marL="914400" rtl="0" algn="l">
              <a:lnSpc>
                <a:spcPct val="100000"/>
              </a:lnSpc>
              <a:spcBef>
                <a:spcPts val="0"/>
              </a:spcBef>
              <a:spcAft>
                <a:spcPts val="0"/>
              </a:spcAft>
              <a:buSzPts val="1500"/>
              <a:buChar char="○"/>
            </a:pPr>
            <a:r>
              <a:rPr lang="en" sz="1500"/>
              <a:t>Regulation of lake &amp; river flow through connecting waterways </a:t>
            </a:r>
            <a:endParaRPr sz="1500"/>
          </a:p>
          <a:p>
            <a:pPr indent="-323850" lvl="1" marL="914400" rtl="0" algn="l">
              <a:lnSpc>
                <a:spcPct val="100000"/>
              </a:lnSpc>
              <a:spcBef>
                <a:spcPts val="0"/>
              </a:spcBef>
              <a:spcAft>
                <a:spcPts val="0"/>
              </a:spcAft>
              <a:buSzPts val="1500"/>
              <a:buChar char="○"/>
            </a:pPr>
            <a:r>
              <a:rPr lang="en" sz="1500"/>
              <a:t>Nautical chart updates (CHS, NOAA) </a:t>
            </a:r>
            <a:endParaRPr sz="1500"/>
          </a:p>
          <a:p>
            <a:pPr indent="-323850" lvl="1" marL="914400" rtl="0" algn="l">
              <a:lnSpc>
                <a:spcPct val="100000"/>
              </a:lnSpc>
              <a:spcBef>
                <a:spcPts val="0"/>
              </a:spcBef>
              <a:spcAft>
                <a:spcPts val="0"/>
              </a:spcAft>
              <a:buSzPts val="1500"/>
              <a:buChar char="○"/>
            </a:pPr>
            <a:r>
              <a:rPr lang="en" sz="1500"/>
              <a:t>Lake level forecasting </a:t>
            </a:r>
            <a:endParaRPr sz="1500"/>
          </a:p>
          <a:p>
            <a:pPr indent="-323850" lvl="1" marL="914400" rtl="0" algn="l">
              <a:lnSpc>
                <a:spcPct val="100000"/>
              </a:lnSpc>
              <a:spcBef>
                <a:spcPts val="0"/>
              </a:spcBef>
              <a:spcAft>
                <a:spcPts val="0"/>
              </a:spcAft>
              <a:buSzPts val="1500"/>
              <a:buChar char="○"/>
            </a:pPr>
            <a:r>
              <a:rPr lang="en" sz="1500"/>
              <a:t>Coastal Zone Activities </a:t>
            </a:r>
            <a:endParaRPr sz="1500"/>
          </a:p>
          <a:p>
            <a:pPr indent="-349250" lvl="0" marL="457200" rtl="0" algn="l">
              <a:lnSpc>
                <a:spcPct val="100000"/>
              </a:lnSpc>
              <a:spcBef>
                <a:spcPts val="0"/>
              </a:spcBef>
              <a:spcAft>
                <a:spcPts val="0"/>
              </a:spcAft>
              <a:buSzPts val="1900"/>
              <a:buChar char="●"/>
            </a:pPr>
            <a:r>
              <a:rPr lang="en" sz="1900"/>
              <a:t>The Great Lakes region is changing and the way we interact with these waters is also changing.  We want to ensure the best product is available for our stakeholders. </a:t>
            </a:r>
            <a:endParaRPr/>
          </a:p>
        </p:txBody>
      </p:sp>
      <p:sp>
        <p:nvSpPr>
          <p:cNvPr id="113" name="Google Shape;113;p27"/>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latin typeface="Oswald"/>
                <a:ea typeface="Oswald"/>
                <a:cs typeface="Oswald"/>
                <a:sym typeface="Oswald"/>
              </a:rPr>
              <a:t>Importance of Water Levels in IGLD</a:t>
            </a:r>
            <a:endParaRPr sz="4000">
              <a:latin typeface="Oswald"/>
              <a:ea typeface="Oswald"/>
              <a:cs typeface="Oswald"/>
              <a:sym typeface="Oswald"/>
            </a:endParaRPr>
          </a:p>
        </p:txBody>
      </p:sp>
      <p:pic>
        <p:nvPicPr>
          <p:cNvPr id="114" name="Google Shape;114;p27"/>
          <p:cNvPicPr preferRelativeResize="0"/>
          <p:nvPr/>
        </p:nvPicPr>
        <p:blipFill rotWithShape="1">
          <a:blip r:embed="rId3">
            <a:alphaModFix/>
          </a:blip>
          <a:srcRect b="0" l="0" r="0" t="0"/>
          <a:stretch/>
        </p:blipFill>
        <p:spPr>
          <a:xfrm>
            <a:off x="6820937" y="2897919"/>
            <a:ext cx="1782489" cy="6949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5"/>
          <p:cNvSpPr txBox="1"/>
          <p:nvPr>
            <p:ph type="title"/>
          </p:nvPr>
        </p:nvSpPr>
        <p:spPr>
          <a:xfrm>
            <a:off x="331525" y="295225"/>
            <a:ext cx="84903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320">
                <a:latin typeface="Oswald"/>
                <a:ea typeface="Oswald"/>
                <a:cs typeface="Oswald"/>
                <a:sym typeface="Oswald"/>
              </a:rPr>
              <a:t>Lake Levels will Determine IGLD (2020)</a:t>
            </a:r>
            <a:endParaRPr sz="3320">
              <a:latin typeface="Oswald"/>
              <a:ea typeface="Oswald"/>
              <a:cs typeface="Oswald"/>
              <a:sym typeface="Oswald"/>
            </a:endParaRPr>
          </a:p>
          <a:p>
            <a:pPr indent="0" lvl="0" marL="0" rtl="0" algn="l">
              <a:spcBef>
                <a:spcPts val="0"/>
              </a:spcBef>
              <a:spcAft>
                <a:spcPts val="0"/>
              </a:spcAft>
              <a:buNone/>
            </a:pPr>
            <a:r>
              <a:t/>
            </a:r>
            <a:endParaRPr sz="3220">
              <a:latin typeface="Oswald"/>
              <a:ea typeface="Oswald"/>
              <a:cs typeface="Oswald"/>
              <a:sym typeface="Oswald"/>
            </a:endParaRPr>
          </a:p>
          <a:p>
            <a:pPr indent="0" lvl="0" marL="0" rtl="0" algn="l">
              <a:spcBef>
                <a:spcPts val="0"/>
              </a:spcBef>
              <a:spcAft>
                <a:spcPts val="0"/>
              </a:spcAft>
              <a:buNone/>
            </a:pPr>
            <a:r>
              <a:t/>
            </a:r>
            <a:endParaRPr sz="4000">
              <a:latin typeface="Oswald"/>
              <a:ea typeface="Oswald"/>
              <a:cs typeface="Oswald"/>
              <a:sym typeface="Oswald"/>
            </a:endParaRPr>
          </a:p>
        </p:txBody>
      </p:sp>
      <p:pic>
        <p:nvPicPr>
          <p:cNvPr id="246" name="Google Shape;246;p45"/>
          <p:cNvPicPr preferRelativeResize="0"/>
          <p:nvPr/>
        </p:nvPicPr>
        <p:blipFill rotWithShape="1">
          <a:blip r:embed="rId3">
            <a:alphaModFix/>
          </a:blip>
          <a:srcRect b="0" l="0" r="0" t="0"/>
          <a:stretch/>
        </p:blipFill>
        <p:spPr>
          <a:xfrm>
            <a:off x="331525" y="1133862"/>
            <a:ext cx="2599600" cy="2875776"/>
          </a:xfrm>
          <a:prstGeom prst="rect">
            <a:avLst/>
          </a:prstGeom>
          <a:noFill/>
          <a:ln>
            <a:noFill/>
          </a:ln>
        </p:spPr>
      </p:pic>
      <p:pic>
        <p:nvPicPr>
          <p:cNvPr id="247" name="Google Shape;247;p45"/>
          <p:cNvPicPr preferRelativeResize="0"/>
          <p:nvPr/>
        </p:nvPicPr>
        <p:blipFill rotWithShape="1">
          <a:blip r:embed="rId4">
            <a:alphaModFix/>
          </a:blip>
          <a:srcRect b="5374" l="0" r="0" t="0"/>
          <a:stretch/>
        </p:blipFill>
        <p:spPr>
          <a:xfrm>
            <a:off x="3087350" y="1133850"/>
            <a:ext cx="2343750" cy="1789975"/>
          </a:xfrm>
          <a:prstGeom prst="rect">
            <a:avLst/>
          </a:prstGeom>
          <a:noFill/>
          <a:ln>
            <a:noFill/>
          </a:ln>
        </p:spPr>
      </p:pic>
      <p:sp>
        <p:nvSpPr>
          <p:cNvPr id="248" name="Google Shape;248;p45"/>
          <p:cNvSpPr txBox="1"/>
          <p:nvPr/>
        </p:nvSpPr>
        <p:spPr>
          <a:xfrm>
            <a:off x="121631" y="4009631"/>
            <a:ext cx="2809500" cy="657000"/>
          </a:xfrm>
          <a:prstGeom prst="rect">
            <a:avLst/>
          </a:prstGeom>
          <a:noFill/>
          <a:ln>
            <a:noFill/>
          </a:ln>
        </p:spPr>
        <p:txBody>
          <a:bodyPr anchorCtr="0" anchor="t" bIns="34275" lIns="68575" spcFirstLastPara="1" rIns="68575" wrap="square" tIns="34275">
            <a:normAutofit/>
          </a:bodyPr>
          <a:lstStyle/>
          <a:p>
            <a:pPr indent="0" lvl="0" marL="0" rtl="0" algn="just">
              <a:lnSpc>
                <a:spcPct val="80000"/>
              </a:lnSpc>
              <a:spcBef>
                <a:spcPts val="800"/>
              </a:spcBef>
              <a:spcAft>
                <a:spcPts val="0"/>
              </a:spcAft>
              <a:buClr>
                <a:schemeClr val="dk1"/>
              </a:buClr>
              <a:buSzPts val="1100"/>
              <a:buFont typeface="Arial"/>
              <a:buNone/>
            </a:pPr>
            <a:r>
              <a:rPr i="1" lang="en" sz="900">
                <a:solidFill>
                  <a:schemeClr val="dk2"/>
                </a:solidFill>
              </a:rPr>
              <a:t>The general process of GIA.  Top: Heavy ice loads Earth’s surface.  Bottom: Once the ice is removed, some areas rebound, while others collapse.</a:t>
            </a:r>
            <a:endParaRPr/>
          </a:p>
        </p:txBody>
      </p:sp>
      <p:sp>
        <p:nvSpPr>
          <p:cNvPr id="249" name="Google Shape;249;p45"/>
          <p:cNvSpPr txBox="1"/>
          <p:nvPr/>
        </p:nvSpPr>
        <p:spPr>
          <a:xfrm>
            <a:off x="3725229" y="2923829"/>
            <a:ext cx="1068000" cy="169200"/>
          </a:xfrm>
          <a:prstGeom prst="rect">
            <a:avLst/>
          </a:prstGeom>
          <a:noFill/>
          <a:ln>
            <a:noFill/>
          </a:ln>
        </p:spPr>
        <p:txBody>
          <a:bodyPr anchorCtr="0" anchor="t" bIns="34275" lIns="68575" spcFirstLastPara="1" rIns="68575" wrap="square" tIns="34275">
            <a:normAutofit lnSpcReduction="10000"/>
          </a:bodyPr>
          <a:lstStyle/>
          <a:p>
            <a:pPr indent="0" lvl="0" marL="0" rtl="0" algn="just">
              <a:lnSpc>
                <a:spcPct val="80000"/>
              </a:lnSpc>
              <a:spcBef>
                <a:spcPts val="800"/>
              </a:spcBef>
              <a:spcAft>
                <a:spcPts val="0"/>
              </a:spcAft>
              <a:buNone/>
            </a:pPr>
            <a:r>
              <a:rPr i="1" lang="en" sz="900">
                <a:solidFill>
                  <a:schemeClr val="dk2"/>
                </a:solidFill>
              </a:rPr>
              <a:t>Port</a:t>
            </a:r>
            <a:r>
              <a:rPr i="1" lang="en" sz="850">
                <a:solidFill>
                  <a:schemeClr val="dk2"/>
                </a:solidFill>
              </a:rPr>
              <a:t> of Montr</a:t>
            </a:r>
            <a:r>
              <a:rPr i="1" lang="en" sz="850">
                <a:solidFill>
                  <a:srgbClr val="4D5156"/>
                </a:solidFill>
                <a:highlight>
                  <a:srgbClr val="FFFFFF"/>
                </a:highlight>
              </a:rPr>
              <a:t>é</a:t>
            </a:r>
            <a:r>
              <a:rPr i="1" lang="en" sz="850">
                <a:solidFill>
                  <a:schemeClr val="dk2"/>
                </a:solidFill>
              </a:rPr>
              <a:t>al </a:t>
            </a:r>
            <a:endParaRPr i="1" sz="850"/>
          </a:p>
        </p:txBody>
      </p:sp>
      <p:pic>
        <p:nvPicPr>
          <p:cNvPr id="250" name="Google Shape;250;p45"/>
          <p:cNvPicPr preferRelativeResize="0"/>
          <p:nvPr/>
        </p:nvPicPr>
        <p:blipFill rotWithShape="1">
          <a:blip r:embed="rId5">
            <a:alphaModFix/>
          </a:blip>
          <a:srcRect b="7694" l="0" r="0" t="9393"/>
          <a:stretch/>
        </p:blipFill>
        <p:spPr>
          <a:xfrm>
            <a:off x="6435262" y="3053100"/>
            <a:ext cx="2386627" cy="1484099"/>
          </a:xfrm>
          <a:prstGeom prst="rect">
            <a:avLst/>
          </a:prstGeom>
          <a:noFill/>
          <a:ln>
            <a:noFill/>
          </a:ln>
        </p:spPr>
      </p:pic>
      <p:sp>
        <p:nvSpPr>
          <p:cNvPr id="251" name="Google Shape;251;p45"/>
          <p:cNvSpPr txBox="1"/>
          <p:nvPr/>
        </p:nvSpPr>
        <p:spPr>
          <a:xfrm>
            <a:off x="6128588" y="4537200"/>
            <a:ext cx="3000000" cy="56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750">
                <a:solidFill>
                  <a:srgbClr val="444444"/>
                </a:solidFill>
              </a:rPr>
              <a:t>Photo: USACE ; </a:t>
            </a:r>
            <a:r>
              <a:rPr i="1" lang="en" sz="750">
                <a:solidFill>
                  <a:srgbClr val="444444"/>
                </a:solidFill>
              </a:rPr>
              <a:t>U.S. Army Corps of Engineers contractor, The King Co., Inc. conducts maintenance dredging at Holland Harbor in Michigan May 2022. Photo by: </a:t>
            </a:r>
            <a:r>
              <a:rPr i="1" lang="en" sz="750">
                <a:solidFill>
                  <a:srgbClr val="666666"/>
                </a:solidFill>
                <a:highlight>
                  <a:srgbClr val="FFFFFF"/>
                </a:highlight>
              </a:rPr>
              <a:t>Emily Schaefer</a:t>
            </a:r>
            <a:endParaRPr i="1" sz="750">
              <a:solidFill>
                <a:srgbClr val="444444"/>
              </a:solidFill>
            </a:endParaRPr>
          </a:p>
        </p:txBody>
      </p:sp>
      <p:pic>
        <p:nvPicPr>
          <p:cNvPr id="252" name="Google Shape;252;p45"/>
          <p:cNvPicPr preferRelativeResize="0"/>
          <p:nvPr/>
        </p:nvPicPr>
        <p:blipFill rotWithShape="1">
          <a:blip r:embed="rId6">
            <a:alphaModFix/>
          </a:blip>
          <a:srcRect b="9649" l="0" r="0" t="0"/>
          <a:stretch/>
        </p:blipFill>
        <p:spPr>
          <a:xfrm>
            <a:off x="3537575" y="3134349"/>
            <a:ext cx="2343750" cy="1626276"/>
          </a:xfrm>
          <a:prstGeom prst="rect">
            <a:avLst/>
          </a:prstGeom>
          <a:noFill/>
          <a:ln>
            <a:noFill/>
          </a:ln>
        </p:spPr>
      </p:pic>
      <p:pic>
        <p:nvPicPr>
          <p:cNvPr id="253" name="Google Shape;253;p45"/>
          <p:cNvPicPr preferRelativeResize="0"/>
          <p:nvPr/>
        </p:nvPicPr>
        <p:blipFill>
          <a:blip r:embed="rId7">
            <a:alphaModFix/>
          </a:blip>
          <a:stretch>
            <a:fillRect/>
          </a:stretch>
        </p:blipFill>
        <p:spPr>
          <a:xfrm>
            <a:off x="5487875" y="1103244"/>
            <a:ext cx="3410250" cy="184924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46"/>
          <p:cNvPicPr preferRelativeResize="0"/>
          <p:nvPr/>
        </p:nvPicPr>
        <p:blipFill rotWithShape="1">
          <a:blip r:embed="rId3">
            <a:alphaModFix/>
          </a:blip>
          <a:srcRect b="0" l="0" r="0" t="0"/>
          <a:stretch/>
        </p:blipFill>
        <p:spPr>
          <a:xfrm>
            <a:off x="6928039" y="1190475"/>
            <a:ext cx="2063866" cy="1083086"/>
          </a:xfrm>
          <a:prstGeom prst="rect">
            <a:avLst/>
          </a:prstGeom>
          <a:noFill/>
          <a:ln>
            <a:noFill/>
          </a:ln>
        </p:spPr>
      </p:pic>
      <p:pic>
        <p:nvPicPr>
          <p:cNvPr id="259" name="Google Shape;259;p46"/>
          <p:cNvPicPr preferRelativeResize="0"/>
          <p:nvPr/>
        </p:nvPicPr>
        <p:blipFill rotWithShape="1">
          <a:blip r:embed="rId4">
            <a:alphaModFix/>
          </a:blip>
          <a:srcRect b="0" l="0" r="0" t="0"/>
          <a:stretch/>
        </p:blipFill>
        <p:spPr>
          <a:xfrm>
            <a:off x="165737" y="3073675"/>
            <a:ext cx="1302475" cy="1614650"/>
          </a:xfrm>
          <a:prstGeom prst="rect">
            <a:avLst/>
          </a:prstGeom>
          <a:noFill/>
          <a:ln>
            <a:noFill/>
          </a:ln>
        </p:spPr>
      </p:pic>
      <p:sp>
        <p:nvSpPr>
          <p:cNvPr id="260" name="Google Shape;260;p46"/>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latin typeface="Oswald"/>
                <a:ea typeface="Oswald"/>
                <a:cs typeface="Oswald"/>
                <a:sym typeface="Oswald"/>
              </a:rPr>
              <a:t>Further Information	</a:t>
            </a:r>
            <a:endParaRPr sz="4000">
              <a:latin typeface="Oswald"/>
              <a:ea typeface="Oswald"/>
              <a:cs typeface="Oswald"/>
              <a:sym typeface="Oswald"/>
            </a:endParaRPr>
          </a:p>
        </p:txBody>
      </p:sp>
      <p:sp>
        <p:nvSpPr>
          <p:cNvPr id="261" name="Google Shape;261;p46"/>
          <p:cNvSpPr txBox="1"/>
          <p:nvPr/>
        </p:nvSpPr>
        <p:spPr>
          <a:xfrm>
            <a:off x="351000" y="1256173"/>
            <a:ext cx="8442000" cy="413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lang="en" sz="3143">
                <a:solidFill>
                  <a:schemeClr val="dk2"/>
                </a:solidFill>
                <a:latin typeface="Calibri"/>
                <a:ea typeface="Calibri"/>
                <a:cs typeface="Calibri"/>
                <a:sym typeface="Calibri"/>
              </a:rPr>
              <a:t>IGLD Update:</a:t>
            </a:r>
            <a:endParaRPr b="1" sz="3143">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1" lang="en" sz="1700">
                <a:solidFill>
                  <a:schemeClr val="dk2"/>
                </a:solidFill>
                <a:latin typeface="Calibri"/>
                <a:ea typeface="Calibri"/>
                <a:cs typeface="Calibri"/>
                <a:sym typeface="Calibri"/>
              </a:rPr>
              <a:t>Coordinating Committee:</a:t>
            </a:r>
            <a:r>
              <a:rPr b="1" lang="en" sz="1050">
                <a:solidFill>
                  <a:schemeClr val="dk2"/>
                </a:solidFill>
              </a:rPr>
              <a:t> </a:t>
            </a:r>
            <a:r>
              <a:rPr lang="en" sz="1050" u="sng">
                <a:solidFill>
                  <a:schemeClr val="hlink"/>
                </a:solidFill>
                <a:hlinkClick r:id="rId5"/>
              </a:rPr>
              <a:t>https://www.greatlakescc.org/</a:t>
            </a:r>
            <a:endParaRPr sz="1050" u="sng">
              <a:solidFill>
                <a:srgbClr val="0097BB"/>
              </a:solidFill>
            </a:endParaRPr>
          </a:p>
          <a:p>
            <a:pPr indent="0" lvl="0" marL="0" marR="0" rtl="0" algn="ctr">
              <a:lnSpc>
                <a:spcPct val="100000"/>
              </a:lnSpc>
              <a:spcBef>
                <a:spcPts val="0"/>
              </a:spcBef>
              <a:spcAft>
                <a:spcPts val="0"/>
              </a:spcAft>
              <a:buClr>
                <a:schemeClr val="dk1"/>
              </a:buClr>
              <a:buSzPts val="1100"/>
              <a:buFont typeface="Arial"/>
              <a:buNone/>
            </a:pPr>
            <a:r>
              <a:rPr b="1" lang="en" sz="1700">
                <a:solidFill>
                  <a:schemeClr val="dk2"/>
                </a:solidFill>
                <a:latin typeface="Calibri"/>
                <a:ea typeface="Calibri"/>
                <a:cs typeface="Calibri"/>
                <a:sym typeface="Calibri"/>
              </a:rPr>
              <a:t>NOAA IGLD Update webpage: </a:t>
            </a:r>
            <a:r>
              <a:rPr lang="en" sz="1050" u="sng">
                <a:solidFill>
                  <a:srgbClr val="0097BB"/>
                </a:solidFill>
              </a:rPr>
              <a:t>https://tidesandcurrents.noaa.gov/datum-updates/igld/</a:t>
            </a:r>
            <a:endParaRPr sz="1050" u="sng">
              <a:solidFill>
                <a:srgbClr val="0097BB"/>
              </a:solidFill>
            </a:endParaRPr>
          </a:p>
          <a:p>
            <a:pPr indent="0" lvl="0" marL="0" marR="0" rtl="0" algn="ctr">
              <a:lnSpc>
                <a:spcPct val="100000"/>
              </a:lnSpc>
              <a:spcBef>
                <a:spcPts val="0"/>
              </a:spcBef>
              <a:spcAft>
                <a:spcPts val="0"/>
              </a:spcAft>
              <a:buClr>
                <a:schemeClr val="dk1"/>
              </a:buClr>
              <a:buSzPts val="1100"/>
              <a:buFont typeface="Arial"/>
              <a:buNone/>
            </a:pPr>
            <a:r>
              <a:t/>
            </a:r>
            <a:endParaRPr b="1" sz="1343">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1" i="0" lang="en" sz="3143" u="none" cap="none" strike="noStrike">
                <a:solidFill>
                  <a:schemeClr val="dk2"/>
                </a:solidFill>
                <a:latin typeface="Calibri"/>
                <a:ea typeface="Calibri"/>
                <a:cs typeface="Calibri"/>
                <a:sym typeface="Calibri"/>
              </a:rPr>
              <a:t>Geodetic Data:</a:t>
            </a:r>
            <a:endParaRPr b="1" i="0" sz="3143"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1" i="0" lang="en" sz="1743" u="none" cap="none" strike="noStrike">
                <a:solidFill>
                  <a:schemeClr val="dk2"/>
                </a:solidFill>
                <a:latin typeface="Calibri"/>
                <a:ea typeface="Calibri"/>
                <a:cs typeface="Calibri"/>
                <a:sym typeface="Calibri"/>
              </a:rPr>
              <a:t>NRCAN: </a:t>
            </a:r>
            <a:r>
              <a:rPr b="0" i="0" lang="en" sz="1050" u="sng" cap="none" strike="noStrike">
                <a:solidFill>
                  <a:schemeClr val="hlink"/>
                </a:solidFill>
                <a:latin typeface="Arial"/>
                <a:ea typeface="Arial"/>
                <a:cs typeface="Arial"/>
                <a:sym typeface="Arial"/>
                <a:hlinkClick r:id="rId6"/>
              </a:rPr>
              <a:t>https://www.nrcan.gc.ca/maps-tools-and-publications/geodetic-reference-systems/data/10923</a:t>
            </a:r>
            <a:endParaRPr b="1" i="0" sz="1743"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1" i="0" lang="en" sz="1743" u="none" cap="none" strike="noStrike">
                <a:solidFill>
                  <a:schemeClr val="dk2"/>
                </a:solidFill>
                <a:latin typeface="Calibri"/>
                <a:ea typeface="Calibri"/>
                <a:cs typeface="Calibri"/>
                <a:sym typeface="Calibri"/>
              </a:rPr>
              <a:t>NOAA NGS: </a:t>
            </a:r>
            <a:r>
              <a:rPr b="0" i="0" lang="en" sz="1050" u="sng" cap="none" strike="noStrike">
                <a:solidFill>
                  <a:schemeClr val="hlink"/>
                </a:solidFill>
                <a:latin typeface="Arial"/>
                <a:ea typeface="Arial"/>
                <a:cs typeface="Arial"/>
                <a:sym typeface="Arial"/>
                <a:hlinkClick r:id="rId7"/>
              </a:rPr>
              <a:t>https://geodesy.noaa.gov/INFO/gnss-gps-data.shtml</a:t>
            </a:r>
            <a:endParaRPr b="1" i="0" sz="1743" u="none" cap="none" strike="noStrike">
              <a:solidFill>
                <a:schemeClr val="dk2"/>
              </a:solidFill>
              <a:latin typeface="Calibri"/>
              <a:ea typeface="Calibri"/>
              <a:cs typeface="Calibri"/>
              <a:sym typeface="Calibri"/>
            </a:endParaRPr>
          </a:p>
          <a:p>
            <a:pPr indent="0" lvl="0" marL="0" marR="0" rtl="0" algn="ctr">
              <a:lnSpc>
                <a:spcPct val="100000"/>
              </a:lnSpc>
              <a:spcBef>
                <a:spcPts val="1200"/>
              </a:spcBef>
              <a:spcAft>
                <a:spcPts val="0"/>
              </a:spcAft>
              <a:buClr>
                <a:schemeClr val="dk1"/>
              </a:buClr>
              <a:buSzPts val="1100"/>
              <a:buFont typeface="Arial"/>
              <a:buNone/>
            </a:pPr>
            <a:r>
              <a:rPr b="1" i="0" lang="en" sz="3143" u="none" cap="none" strike="noStrike">
                <a:solidFill>
                  <a:schemeClr val="dk2"/>
                </a:solidFill>
                <a:latin typeface="Calibri"/>
                <a:ea typeface="Calibri"/>
                <a:cs typeface="Calibri"/>
                <a:sym typeface="Calibri"/>
              </a:rPr>
              <a:t>Water Level Data:</a:t>
            </a:r>
            <a:endParaRPr b="1" i="0" sz="3143"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1" i="0" lang="en" sz="1743" u="none" cap="none" strike="noStrike">
                <a:solidFill>
                  <a:schemeClr val="dk2"/>
                </a:solidFill>
                <a:latin typeface="Calibri"/>
                <a:ea typeface="Calibri"/>
                <a:cs typeface="Calibri"/>
                <a:sym typeface="Calibri"/>
              </a:rPr>
              <a:t>CHS: </a:t>
            </a:r>
            <a:r>
              <a:rPr b="0" i="0" lang="en" sz="1100" u="sng" cap="none" strike="noStrike">
                <a:solidFill>
                  <a:schemeClr val="accent5"/>
                </a:solidFill>
                <a:latin typeface="Arial"/>
                <a:ea typeface="Arial"/>
                <a:cs typeface="Arial"/>
                <a:sym typeface="Arial"/>
                <a:hlinkClick r:id="rId8">
                  <a:extLst>
                    <a:ext uri="{A12FA001-AC4F-418D-AE19-62706E023703}">
                      <ahyp:hlinkClr val="tx"/>
                    </a:ext>
                  </a:extLst>
                </a:hlinkClick>
              </a:rPr>
              <a:t>https://tides.gc.ca/en/tides-and-water-levels-data-archive</a:t>
            </a:r>
            <a:endParaRPr b="1" i="0" sz="3143"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1" i="0" lang="en" sz="1743" u="none" cap="none" strike="noStrike">
                <a:solidFill>
                  <a:schemeClr val="dk2"/>
                </a:solidFill>
                <a:latin typeface="Calibri"/>
                <a:ea typeface="Calibri"/>
                <a:cs typeface="Calibri"/>
                <a:sym typeface="Calibri"/>
              </a:rPr>
              <a:t>NOAA CO-OPS: </a:t>
            </a:r>
            <a:r>
              <a:rPr b="0" i="0" lang="en" sz="1100" u="sng" cap="none" strike="noStrike">
                <a:solidFill>
                  <a:schemeClr val="accent5"/>
                </a:solidFill>
                <a:latin typeface="Arial"/>
                <a:ea typeface="Arial"/>
                <a:cs typeface="Arial"/>
                <a:sym typeface="Arial"/>
                <a:hlinkClick r:id="rId9">
                  <a:extLst>
                    <a:ext uri="{A12FA001-AC4F-418D-AE19-62706E023703}">
                      <ahyp:hlinkClr val="tx"/>
                    </a:ext>
                  </a:extLst>
                </a:hlinkClick>
              </a:rPr>
              <a:t>https://tidesandcurrents.noaa.gov/stations.html?type=Water+Levels</a:t>
            </a:r>
            <a:endParaRPr b="1" i="0" sz="3143" u="none" cap="none" strike="noStrike">
              <a:solidFill>
                <a:schemeClr val="dk2"/>
              </a:solidFill>
              <a:latin typeface="Calibri"/>
              <a:ea typeface="Calibri"/>
              <a:cs typeface="Calibri"/>
              <a:sym typeface="Calibri"/>
            </a:endParaRPr>
          </a:p>
          <a:p>
            <a:pPr indent="0" lvl="0" marL="0" marR="0" rtl="0" algn="ctr">
              <a:lnSpc>
                <a:spcPct val="100000"/>
              </a:lnSpc>
              <a:spcBef>
                <a:spcPts val="1200"/>
              </a:spcBef>
              <a:spcAft>
                <a:spcPts val="1200"/>
              </a:spcAft>
              <a:buClr>
                <a:srgbClr val="000000"/>
              </a:buClr>
              <a:buSzPts val="3143"/>
              <a:buFont typeface="Arial"/>
              <a:buNone/>
            </a:pPr>
            <a:r>
              <a:t/>
            </a:r>
            <a:endParaRPr b="1" i="0" sz="3143" u="none" cap="none" strike="noStrike">
              <a:solidFill>
                <a:schemeClr val="dk2"/>
              </a:solidFill>
              <a:latin typeface="Calibri"/>
              <a:ea typeface="Calibri"/>
              <a:cs typeface="Calibri"/>
              <a:sym typeface="Calibri"/>
            </a:endParaRPr>
          </a:p>
        </p:txBody>
      </p:sp>
      <p:pic>
        <p:nvPicPr>
          <p:cNvPr id="262" name="Google Shape;262;p46"/>
          <p:cNvPicPr preferRelativeResize="0"/>
          <p:nvPr/>
        </p:nvPicPr>
        <p:blipFill rotWithShape="1">
          <a:blip r:embed="rId10">
            <a:alphaModFix/>
          </a:blip>
          <a:srcRect b="0" l="0" r="0" t="0"/>
          <a:stretch/>
        </p:blipFill>
        <p:spPr>
          <a:xfrm>
            <a:off x="6608810" y="107381"/>
            <a:ext cx="2184178" cy="1083087"/>
          </a:xfrm>
          <a:prstGeom prst="rect">
            <a:avLst/>
          </a:prstGeom>
          <a:noFill/>
          <a:ln>
            <a:noFill/>
          </a:ln>
        </p:spPr>
      </p:pic>
      <p:pic>
        <p:nvPicPr>
          <p:cNvPr id="263" name="Google Shape;263;p46"/>
          <p:cNvPicPr preferRelativeResize="0"/>
          <p:nvPr/>
        </p:nvPicPr>
        <p:blipFill rotWithShape="1">
          <a:blip r:embed="rId11">
            <a:alphaModFix/>
          </a:blip>
          <a:srcRect b="0" l="0" r="0" t="0"/>
          <a:stretch/>
        </p:blipFill>
        <p:spPr>
          <a:xfrm>
            <a:off x="7581052" y="3334475"/>
            <a:ext cx="1410836" cy="1353846"/>
          </a:xfrm>
          <a:prstGeom prst="rect">
            <a:avLst/>
          </a:prstGeom>
          <a:noFill/>
          <a:ln>
            <a:noFill/>
          </a:ln>
        </p:spPr>
      </p:pic>
      <p:pic>
        <p:nvPicPr>
          <p:cNvPr id="264" name="Google Shape;264;p46"/>
          <p:cNvPicPr preferRelativeResize="0"/>
          <p:nvPr/>
        </p:nvPicPr>
        <p:blipFill rotWithShape="1">
          <a:blip r:embed="rId12">
            <a:alphaModFix/>
          </a:blip>
          <a:srcRect b="0" l="0" r="0" t="0"/>
          <a:stretch/>
        </p:blipFill>
        <p:spPr>
          <a:xfrm>
            <a:off x="311695" y="1153988"/>
            <a:ext cx="1010552" cy="96973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Oswald"/>
                <a:ea typeface="Oswald"/>
                <a:cs typeface="Oswald"/>
                <a:sym typeface="Oswald"/>
              </a:rPr>
              <a:t>Questions?</a:t>
            </a:r>
            <a:endParaRPr>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8"/>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latin typeface="Oswald"/>
                <a:ea typeface="Oswald"/>
                <a:cs typeface="Oswald"/>
                <a:sym typeface="Oswald"/>
              </a:rPr>
              <a:t>Great Lakes Water Level Gauging</a:t>
            </a:r>
            <a:endParaRPr sz="4000">
              <a:latin typeface="Oswald"/>
              <a:ea typeface="Oswald"/>
              <a:cs typeface="Oswald"/>
              <a:sym typeface="Oswald"/>
            </a:endParaRPr>
          </a:p>
        </p:txBody>
      </p:sp>
      <p:sp>
        <p:nvSpPr>
          <p:cNvPr id="120" name="Google Shape;120;p28"/>
          <p:cNvSpPr txBox="1"/>
          <p:nvPr/>
        </p:nvSpPr>
        <p:spPr>
          <a:xfrm>
            <a:off x="257906" y="2667375"/>
            <a:ext cx="8383800" cy="23874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0"/>
              </a:spcBef>
              <a:spcAft>
                <a:spcPts val="0"/>
              </a:spcAft>
              <a:buNone/>
            </a:pPr>
            <a:r>
              <a:rPr b="0" i="0" lang="en" sz="1900" u="none" cap="none" strike="noStrike">
                <a:solidFill>
                  <a:schemeClr val="dk1"/>
                </a:solidFill>
                <a:latin typeface="Calibri"/>
                <a:ea typeface="Calibri"/>
                <a:cs typeface="Calibri"/>
                <a:sym typeface="Calibri"/>
              </a:rPr>
              <a:t>Seasonal Gauging – </a:t>
            </a:r>
            <a:r>
              <a:rPr lang="en" sz="1900">
                <a:solidFill>
                  <a:schemeClr val="dk1"/>
                </a:solidFill>
                <a:latin typeface="Calibri"/>
                <a:ea typeface="Calibri"/>
                <a:cs typeface="Calibri"/>
                <a:sym typeface="Calibri"/>
              </a:rPr>
              <a:t>help to fill data gaps</a:t>
            </a:r>
            <a:endParaRPr b="0" i="0" sz="1900" u="none" cap="none" strike="noStrike">
              <a:solidFill>
                <a:schemeClr val="dk1"/>
              </a:solidFill>
              <a:latin typeface="Calibri"/>
              <a:ea typeface="Calibri"/>
              <a:cs typeface="Calibri"/>
              <a:sym typeface="Calibri"/>
            </a:endParaRPr>
          </a:p>
          <a:p>
            <a:pPr indent="-260350" lvl="0" marL="685800" marR="0" rtl="0" algn="l">
              <a:lnSpc>
                <a:spcPct val="90000"/>
              </a:lnSpc>
              <a:spcBef>
                <a:spcPts val="0"/>
              </a:spcBef>
              <a:spcAft>
                <a:spcPts val="0"/>
              </a:spcAft>
              <a:buClr>
                <a:schemeClr val="dk1"/>
              </a:buClr>
              <a:buSzPts val="1500"/>
              <a:buFont typeface="Calibri"/>
              <a:buChar char="●"/>
            </a:pPr>
            <a:r>
              <a:rPr b="0" i="0" lang="en" sz="1500" u="none" cap="none" strike="noStrike">
                <a:solidFill>
                  <a:schemeClr val="dk1"/>
                </a:solidFill>
                <a:latin typeface="Calibri"/>
                <a:ea typeface="Calibri"/>
                <a:cs typeface="Calibri"/>
                <a:sym typeface="Calibri"/>
              </a:rPr>
              <a:t>Canada: 66</a:t>
            </a:r>
            <a:r>
              <a:rPr lang="en" sz="1100"/>
              <a:t>  |  </a:t>
            </a:r>
            <a:r>
              <a:rPr b="0" i="0" lang="en" sz="1500" u="none" cap="none" strike="noStrike">
                <a:solidFill>
                  <a:schemeClr val="dk1"/>
                </a:solidFill>
                <a:latin typeface="Calibri"/>
                <a:ea typeface="Calibri"/>
                <a:cs typeface="Calibri"/>
                <a:sym typeface="Calibri"/>
              </a:rPr>
              <a:t>United States: 54</a:t>
            </a:r>
            <a:endParaRPr sz="1100"/>
          </a:p>
          <a:p>
            <a:pPr indent="-260350" lvl="0" marL="685800" marR="0" rtl="0" algn="l">
              <a:lnSpc>
                <a:spcPct val="9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Data collection through summer months (June - September)</a:t>
            </a:r>
            <a:endParaRPr sz="1500">
              <a:solidFill>
                <a:schemeClr val="dk1"/>
              </a:solidFill>
              <a:latin typeface="Calibri"/>
              <a:ea typeface="Calibri"/>
              <a:cs typeface="Calibri"/>
              <a:sym typeface="Calibri"/>
            </a:endParaRPr>
          </a:p>
          <a:p>
            <a:pPr indent="-260350" lvl="0" marL="685800" marR="0" rtl="0" algn="l">
              <a:lnSpc>
                <a:spcPct val="90000"/>
              </a:lnSpc>
              <a:spcBef>
                <a:spcPts val="0"/>
              </a:spcBef>
              <a:spcAft>
                <a:spcPts val="0"/>
              </a:spcAft>
              <a:buClr>
                <a:schemeClr val="dk1"/>
              </a:buClr>
              <a:buSzPts val="1500"/>
              <a:buFont typeface="Calibri"/>
              <a:buChar char="●"/>
            </a:pPr>
            <a:r>
              <a:rPr b="0" i="0" lang="en" sz="1500" u="none" cap="none" strike="noStrike">
                <a:solidFill>
                  <a:schemeClr val="dk1"/>
                </a:solidFill>
                <a:latin typeface="Calibri"/>
                <a:ea typeface="Calibri"/>
                <a:cs typeface="Calibri"/>
                <a:sym typeface="Calibri"/>
              </a:rPr>
              <a:t>Factors considered for selecting seasonal gauging locations: </a:t>
            </a:r>
            <a:endParaRPr sz="1100"/>
          </a:p>
          <a:p>
            <a:pPr indent="-260350" lvl="2" marL="1028700" marR="0" rtl="0" algn="l">
              <a:lnSpc>
                <a:spcPct val="100000"/>
              </a:lnSpc>
              <a:spcBef>
                <a:spcPts val="0"/>
              </a:spcBef>
              <a:spcAft>
                <a:spcPts val="0"/>
              </a:spcAft>
              <a:buClr>
                <a:schemeClr val="dk1"/>
              </a:buClr>
              <a:buSzPts val="1500"/>
              <a:buFont typeface="Calibri"/>
              <a:buChar char="○"/>
            </a:pPr>
            <a:r>
              <a:rPr b="0" i="0" lang="en" sz="1500" u="none" cap="none" strike="noStrike">
                <a:solidFill>
                  <a:srgbClr val="000000"/>
                </a:solidFill>
                <a:latin typeface="Calibri"/>
                <a:ea typeface="Calibri"/>
                <a:cs typeface="Calibri"/>
                <a:sym typeface="Calibri"/>
              </a:rPr>
              <a:t>Datum transformation and </a:t>
            </a:r>
            <a:r>
              <a:rPr lang="en" sz="1500">
                <a:latin typeface="Calibri"/>
                <a:ea typeface="Calibri"/>
                <a:cs typeface="Calibri"/>
                <a:sym typeface="Calibri"/>
              </a:rPr>
              <a:t>lake surface topography </a:t>
            </a:r>
            <a:endParaRPr sz="1100"/>
          </a:p>
          <a:p>
            <a:pPr indent="-260350" lvl="2" marL="1028700" marR="0" rtl="0" algn="l">
              <a:lnSpc>
                <a:spcPct val="100000"/>
              </a:lnSpc>
              <a:spcBef>
                <a:spcPts val="0"/>
              </a:spcBef>
              <a:spcAft>
                <a:spcPts val="0"/>
              </a:spcAft>
              <a:buClr>
                <a:schemeClr val="dk1"/>
              </a:buClr>
              <a:buSzPts val="1500"/>
              <a:buFont typeface="Calibri"/>
              <a:buChar char="○"/>
            </a:pPr>
            <a:r>
              <a:rPr b="0" i="0" lang="en" sz="1500" u="none" cap="none" strike="noStrike">
                <a:solidFill>
                  <a:schemeClr val="dk1"/>
                </a:solidFill>
                <a:latin typeface="Calibri"/>
                <a:ea typeface="Calibri"/>
                <a:cs typeface="Calibri"/>
                <a:sym typeface="Calibri"/>
              </a:rPr>
              <a:t>Ports and coastal infrastructure</a:t>
            </a:r>
            <a:endParaRPr sz="1100"/>
          </a:p>
          <a:p>
            <a:pPr indent="-260350" lvl="2" marL="1028700" marR="0" rtl="0" algn="l">
              <a:lnSpc>
                <a:spcPct val="100000"/>
              </a:lnSpc>
              <a:spcBef>
                <a:spcPts val="0"/>
              </a:spcBef>
              <a:spcAft>
                <a:spcPts val="0"/>
              </a:spcAft>
              <a:buClr>
                <a:schemeClr val="dk1"/>
              </a:buClr>
              <a:buSzPts val="1500"/>
              <a:buFont typeface="Calibri"/>
              <a:buChar char="○"/>
            </a:pPr>
            <a:r>
              <a:rPr b="0" i="0" lang="en" sz="1500" u="none" cap="none" strike="noStrike">
                <a:solidFill>
                  <a:schemeClr val="dk1"/>
                </a:solidFill>
                <a:latin typeface="Calibri"/>
                <a:ea typeface="Calibri"/>
                <a:cs typeface="Calibri"/>
                <a:sym typeface="Calibri"/>
              </a:rPr>
              <a:t>Storm preparedness </a:t>
            </a:r>
            <a:endParaRPr sz="1100"/>
          </a:p>
          <a:p>
            <a:pPr indent="-260350" lvl="2" marL="1028700" marR="0" rtl="0" algn="l">
              <a:lnSpc>
                <a:spcPct val="100000"/>
              </a:lnSpc>
              <a:spcBef>
                <a:spcPts val="0"/>
              </a:spcBef>
              <a:spcAft>
                <a:spcPts val="0"/>
              </a:spcAft>
              <a:buClr>
                <a:schemeClr val="dk1"/>
              </a:buClr>
              <a:buSzPts val="1500"/>
              <a:buFont typeface="Calibri"/>
              <a:buChar char="○"/>
            </a:pPr>
            <a:r>
              <a:rPr b="0" i="0" lang="en" sz="1500" u="none" cap="none" strike="noStrike">
                <a:solidFill>
                  <a:schemeClr val="dk1"/>
                </a:solidFill>
                <a:latin typeface="Calibri"/>
                <a:ea typeface="Calibri"/>
                <a:cs typeface="Calibri"/>
                <a:sym typeface="Calibri"/>
              </a:rPr>
              <a:t>Proximity to bench mark locations</a:t>
            </a:r>
            <a:endParaRPr sz="1100"/>
          </a:p>
          <a:p>
            <a:pPr indent="-260350" lvl="2" marL="1028700" marR="0" rtl="0" algn="l">
              <a:lnSpc>
                <a:spcPct val="100000"/>
              </a:lnSpc>
              <a:spcBef>
                <a:spcPts val="0"/>
              </a:spcBef>
              <a:spcAft>
                <a:spcPts val="0"/>
              </a:spcAft>
              <a:buClr>
                <a:schemeClr val="dk1"/>
              </a:buClr>
              <a:buSzPts val="1500"/>
              <a:buFont typeface="Calibri"/>
              <a:buChar char="○"/>
            </a:pPr>
            <a:r>
              <a:rPr b="0" i="0" lang="en" sz="1500" u="none" cap="none" strike="noStrike">
                <a:solidFill>
                  <a:schemeClr val="dk1"/>
                </a:solidFill>
                <a:latin typeface="Calibri"/>
                <a:ea typeface="Calibri"/>
                <a:cs typeface="Calibri"/>
                <a:sym typeface="Calibri"/>
              </a:rPr>
              <a:t>Spatial analysis</a:t>
            </a:r>
            <a:endParaRPr sz="1100"/>
          </a:p>
          <a:p>
            <a:pPr indent="0" lvl="0" marL="419100" marR="0" rtl="0" algn="l">
              <a:lnSpc>
                <a:spcPct val="90000"/>
              </a:lnSpc>
              <a:spcBef>
                <a:spcPts val="0"/>
              </a:spcBef>
              <a:spcAft>
                <a:spcPts val="0"/>
              </a:spcAft>
              <a:buNone/>
            </a:pPr>
            <a:r>
              <a:t/>
            </a:r>
            <a:endParaRPr b="0" i="0" sz="1500" u="none" cap="none" strike="noStrike">
              <a:solidFill>
                <a:schemeClr val="dk1"/>
              </a:solidFill>
              <a:latin typeface="Calibri"/>
              <a:ea typeface="Calibri"/>
              <a:cs typeface="Calibri"/>
              <a:sym typeface="Calibri"/>
            </a:endParaRPr>
          </a:p>
        </p:txBody>
      </p:sp>
      <p:sp>
        <p:nvSpPr>
          <p:cNvPr id="121" name="Google Shape;121;p28"/>
          <p:cNvSpPr txBox="1"/>
          <p:nvPr/>
        </p:nvSpPr>
        <p:spPr>
          <a:xfrm>
            <a:off x="257906" y="1051340"/>
            <a:ext cx="8383800" cy="10251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0"/>
              </a:spcBef>
              <a:spcAft>
                <a:spcPts val="0"/>
              </a:spcAft>
              <a:buClr>
                <a:srgbClr val="000000"/>
              </a:buClr>
              <a:buSzPts val="1900"/>
              <a:buFont typeface="Arial"/>
              <a:buNone/>
            </a:pPr>
            <a:r>
              <a:rPr b="0" i="0" lang="en" sz="1900" u="none" cap="none" strike="noStrike">
                <a:solidFill>
                  <a:schemeClr val="dk1"/>
                </a:solidFill>
                <a:latin typeface="Calibri"/>
                <a:ea typeface="Calibri"/>
                <a:cs typeface="Calibri"/>
                <a:sym typeface="Calibri"/>
              </a:rPr>
              <a:t>Permanent Gauging – support daily operational mission </a:t>
            </a:r>
            <a:endParaRPr b="0" i="0" sz="1900" u="none" cap="none" strike="noStrike">
              <a:solidFill>
                <a:schemeClr val="dk1"/>
              </a:solidFill>
              <a:latin typeface="Calibri"/>
              <a:ea typeface="Calibri"/>
              <a:cs typeface="Calibri"/>
              <a:sym typeface="Calibri"/>
            </a:endParaRPr>
          </a:p>
          <a:p>
            <a:pPr indent="-260350" lvl="0" marL="685800" marR="0" rtl="0" algn="l">
              <a:lnSpc>
                <a:spcPct val="9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Permanent structures, year-round data collection</a:t>
            </a:r>
            <a:endParaRPr sz="1500">
              <a:solidFill>
                <a:schemeClr val="dk1"/>
              </a:solidFill>
              <a:latin typeface="Calibri"/>
              <a:ea typeface="Calibri"/>
              <a:cs typeface="Calibri"/>
              <a:sym typeface="Calibri"/>
            </a:endParaRPr>
          </a:p>
          <a:p>
            <a:pPr indent="-260350" lvl="0" marL="685800" marR="0" rtl="0" algn="l">
              <a:lnSpc>
                <a:spcPct val="90000"/>
              </a:lnSpc>
              <a:spcBef>
                <a:spcPts val="0"/>
              </a:spcBef>
              <a:spcAft>
                <a:spcPts val="0"/>
              </a:spcAft>
              <a:buClr>
                <a:schemeClr val="dk1"/>
              </a:buClr>
              <a:buSzPts val="1500"/>
              <a:buFont typeface="Calibri"/>
              <a:buChar char="●"/>
            </a:pPr>
            <a:r>
              <a:rPr b="0" i="0" lang="en" sz="1500" u="none" cap="none" strike="noStrike">
                <a:solidFill>
                  <a:schemeClr val="dk1"/>
                </a:solidFill>
                <a:latin typeface="Calibri"/>
                <a:ea typeface="Calibri"/>
                <a:cs typeface="Calibri"/>
                <a:sym typeface="Calibri"/>
              </a:rPr>
              <a:t>Few permanent gauges installed in recent years </a:t>
            </a:r>
            <a:endParaRPr b="0" i="0" sz="1500" u="none" cap="none" strike="noStrike">
              <a:solidFill>
                <a:schemeClr val="dk1"/>
              </a:solidFill>
              <a:latin typeface="Calibri"/>
              <a:ea typeface="Calibri"/>
              <a:cs typeface="Calibri"/>
              <a:sym typeface="Calibri"/>
            </a:endParaRPr>
          </a:p>
          <a:p>
            <a:pPr indent="-260350" lvl="0" marL="685800" marR="0" rtl="0" algn="l">
              <a:lnSpc>
                <a:spcPct val="90000"/>
              </a:lnSpc>
              <a:spcBef>
                <a:spcPts val="0"/>
              </a:spcBef>
              <a:spcAft>
                <a:spcPts val="0"/>
              </a:spcAft>
              <a:buClr>
                <a:schemeClr val="dk1"/>
              </a:buClr>
              <a:buSzPts val="1500"/>
              <a:buFont typeface="Calibri"/>
              <a:buChar char="●"/>
            </a:pPr>
            <a:r>
              <a:rPr b="0" i="0" lang="en" sz="1500" u="none" cap="none" strike="noStrike">
                <a:solidFill>
                  <a:schemeClr val="dk1"/>
                </a:solidFill>
                <a:latin typeface="Calibri"/>
                <a:ea typeface="Calibri"/>
                <a:cs typeface="Calibri"/>
                <a:sym typeface="Calibri"/>
              </a:rPr>
              <a:t>Canada: </a:t>
            </a:r>
            <a:r>
              <a:rPr b="0" i="0" lang="en" sz="1500" u="none" cap="none" strike="noStrike">
                <a:solidFill>
                  <a:srgbClr val="000000"/>
                </a:solidFill>
                <a:latin typeface="Calibri"/>
                <a:ea typeface="Calibri"/>
                <a:cs typeface="Calibri"/>
                <a:sym typeface="Calibri"/>
              </a:rPr>
              <a:t>58</a:t>
            </a:r>
            <a:r>
              <a:rPr lang="en" sz="1500">
                <a:latin typeface="Calibri"/>
                <a:ea typeface="Calibri"/>
                <a:cs typeface="Calibri"/>
                <a:sym typeface="Calibri"/>
              </a:rPr>
              <a:t>  |  </a:t>
            </a:r>
            <a:r>
              <a:rPr b="0" i="0" lang="en" sz="1500" u="none" cap="none" strike="noStrike">
                <a:solidFill>
                  <a:schemeClr val="dk1"/>
                </a:solidFill>
                <a:latin typeface="Calibri"/>
                <a:ea typeface="Calibri"/>
                <a:cs typeface="Calibri"/>
                <a:sym typeface="Calibri"/>
              </a:rPr>
              <a:t>United States: 53 </a:t>
            </a:r>
            <a:endParaRPr b="0" i="0" sz="2000" u="none" cap="none" strike="noStrike">
              <a:solidFill>
                <a:schemeClr val="dk1"/>
              </a:solidFill>
              <a:latin typeface="Calibri"/>
              <a:ea typeface="Calibri"/>
              <a:cs typeface="Calibri"/>
              <a:sym typeface="Calibri"/>
            </a:endParaRPr>
          </a:p>
        </p:txBody>
      </p:sp>
      <p:pic>
        <p:nvPicPr>
          <p:cNvPr id="122" name="Google Shape;122;p28"/>
          <p:cNvPicPr preferRelativeResize="0"/>
          <p:nvPr/>
        </p:nvPicPr>
        <p:blipFill rotWithShape="1">
          <a:blip r:embed="rId3">
            <a:alphaModFix/>
          </a:blip>
          <a:srcRect b="0" l="0" r="0" t="0"/>
          <a:stretch/>
        </p:blipFill>
        <p:spPr>
          <a:xfrm>
            <a:off x="7284990" y="3010556"/>
            <a:ext cx="796894" cy="306206"/>
          </a:xfrm>
          <a:prstGeom prst="rect">
            <a:avLst/>
          </a:prstGeom>
          <a:noFill/>
          <a:ln>
            <a:noFill/>
          </a:ln>
        </p:spPr>
      </p:pic>
      <p:pic>
        <p:nvPicPr>
          <p:cNvPr id="123" name="Google Shape;123;p28"/>
          <p:cNvPicPr preferRelativeResize="0"/>
          <p:nvPr/>
        </p:nvPicPr>
        <p:blipFill rotWithShape="1">
          <a:blip r:embed="rId4">
            <a:alphaModFix/>
          </a:blip>
          <a:srcRect b="0" l="0" r="0" t="0"/>
          <a:stretch/>
        </p:blipFill>
        <p:spPr>
          <a:xfrm>
            <a:off x="6114407" y="3003550"/>
            <a:ext cx="1062712" cy="306204"/>
          </a:xfrm>
          <a:prstGeom prst="rect">
            <a:avLst/>
          </a:prstGeom>
          <a:noFill/>
          <a:ln>
            <a:noFill/>
          </a:ln>
        </p:spPr>
      </p:pic>
      <p:pic>
        <p:nvPicPr>
          <p:cNvPr id="124" name="Google Shape;124;p28"/>
          <p:cNvPicPr preferRelativeResize="0"/>
          <p:nvPr/>
        </p:nvPicPr>
        <p:blipFill rotWithShape="1">
          <a:blip r:embed="rId5">
            <a:alphaModFix/>
          </a:blip>
          <a:srcRect b="0" l="0" r="-6632" t="-6632"/>
          <a:stretch/>
        </p:blipFill>
        <p:spPr>
          <a:xfrm>
            <a:off x="6571590" y="2672100"/>
            <a:ext cx="330036" cy="306204"/>
          </a:xfrm>
          <a:prstGeom prst="rect">
            <a:avLst/>
          </a:prstGeom>
          <a:noFill/>
          <a:ln>
            <a:noFill/>
          </a:ln>
        </p:spPr>
      </p:pic>
      <p:pic>
        <p:nvPicPr>
          <p:cNvPr id="125" name="Google Shape;125;p28"/>
          <p:cNvPicPr preferRelativeResize="0"/>
          <p:nvPr/>
        </p:nvPicPr>
        <p:blipFill rotWithShape="1">
          <a:blip r:embed="rId6">
            <a:alphaModFix/>
          </a:blip>
          <a:srcRect b="1536" l="0" r="0" t="0"/>
          <a:stretch/>
        </p:blipFill>
        <p:spPr>
          <a:xfrm>
            <a:off x="7035340" y="2672094"/>
            <a:ext cx="1659862" cy="301481"/>
          </a:xfrm>
          <a:prstGeom prst="rect">
            <a:avLst/>
          </a:prstGeom>
          <a:noFill/>
          <a:ln>
            <a:noFill/>
          </a:ln>
        </p:spPr>
      </p:pic>
      <p:pic>
        <p:nvPicPr>
          <p:cNvPr id="126" name="Google Shape;126;p28"/>
          <p:cNvPicPr preferRelativeResize="0"/>
          <p:nvPr/>
        </p:nvPicPr>
        <p:blipFill rotWithShape="1">
          <a:blip r:embed="rId7">
            <a:alphaModFix/>
          </a:blip>
          <a:srcRect b="0" l="0" r="0" t="0"/>
          <a:stretch/>
        </p:blipFill>
        <p:spPr>
          <a:xfrm flipH="1" rot="-5400000">
            <a:off x="4561650" y="-1881703"/>
            <a:ext cx="20719" cy="8740556"/>
          </a:xfrm>
          <a:prstGeom prst="rect">
            <a:avLst/>
          </a:prstGeom>
          <a:noFill/>
          <a:ln>
            <a:noFill/>
          </a:ln>
        </p:spPr>
      </p:pic>
      <p:pic>
        <p:nvPicPr>
          <p:cNvPr id="127" name="Google Shape;127;p28"/>
          <p:cNvPicPr preferRelativeResize="0"/>
          <p:nvPr/>
        </p:nvPicPr>
        <p:blipFill>
          <a:blip r:embed="rId8">
            <a:alphaModFix/>
          </a:blip>
          <a:stretch>
            <a:fillRect/>
          </a:stretch>
        </p:blipFill>
        <p:spPr>
          <a:xfrm>
            <a:off x="6117476" y="2579724"/>
            <a:ext cx="330025" cy="423817"/>
          </a:xfrm>
          <a:prstGeom prst="rect">
            <a:avLst/>
          </a:prstGeom>
          <a:noFill/>
          <a:ln>
            <a:noFill/>
          </a:ln>
        </p:spPr>
      </p:pic>
      <p:pic>
        <p:nvPicPr>
          <p:cNvPr id="128" name="Google Shape;128;p28"/>
          <p:cNvPicPr preferRelativeResize="0"/>
          <p:nvPr/>
        </p:nvPicPr>
        <p:blipFill rotWithShape="1">
          <a:blip r:embed="rId9">
            <a:alphaModFix/>
          </a:blip>
          <a:srcRect b="0" l="0" r="0" t="0"/>
          <a:stretch/>
        </p:blipFill>
        <p:spPr>
          <a:xfrm>
            <a:off x="6723425" y="564893"/>
            <a:ext cx="2108877" cy="1581658"/>
          </a:xfrm>
          <a:prstGeom prst="rect">
            <a:avLst/>
          </a:prstGeom>
          <a:noFill/>
          <a:ln>
            <a:noFill/>
          </a:ln>
        </p:spPr>
      </p:pic>
      <p:sp>
        <p:nvSpPr>
          <p:cNvPr id="129" name="Google Shape;129;p28"/>
          <p:cNvSpPr txBox="1"/>
          <p:nvPr/>
        </p:nvSpPr>
        <p:spPr>
          <a:xfrm>
            <a:off x="7238105" y="2146547"/>
            <a:ext cx="1224900" cy="2925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0" i="0" lang="en" sz="1000" u="none" cap="none" strike="noStrike">
                <a:solidFill>
                  <a:srgbClr val="222222"/>
                </a:solidFill>
                <a:highlight>
                  <a:schemeClr val="lt1"/>
                </a:highlight>
                <a:latin typeface="Arial"/>
                <a:ea typeface="Arial"/>
                <a:cs typeface="Arial"/>
                <a:sym typeface="Arial"/>
              </a:rPr>
              <a:t>13320 Toronto, ON</a:t>
            </a:r>
            <a:endParaRPr b="0" i="0" sz="1300" u="none" cap="none" strike="noStrike">
              <a:solidFill>
                <a:srgbClr val="000000"/>
              </a:solidFill>
              <a:highlight>
                <a:schemeClr val="lt1"/>
              </a:highlight>
              <a:latin typeface="Calibri"/>
              <a:ea typeface="Calibri"/>
              <a:cs typeface="Calibri"/>
              <a:sym typeface="Calibri"/>
            </a:endParaRPr>
          </a:p>
        </p:txBody>
      </p:sp>
      <p:pic>
        <p:nvPicPr>
          <p:cNvPr id="130" name="Google Shape;130;p28"/>
          <p:cNvPicPr preferRelativeResize="0"/>
          <p:nvPr/>
        </p:nvPicPr>
        <p:blipFill rotWithShape="1">
          <a:blip r:embed="rId10">
            <a:alphaModFix/>
          </a:blip>
          <a:srcRect b="11663" l="29265" r="22136" t="19725"/>
          <a:stretch/>
        </p:blipFill>
        <p:spPr>
          <a:xfrm>
            <a:off x="5802450" y="3385952"/>
            <a:ext cx="1687240" cy="1575364"/>
          </a:xfrm>
          <a:prstGeom prst="rect">
            <a:avLst/>
          </a:prstGeom>
          <a:noFill/>
          <a:ln>
            <a:noFill/>
          </a:ln>
        </p:spPr>
      </p:pic>
      <p:pic>
        <p:nvPicPr>
          <p:cNvPr id="131" name="Google Shape;131;p28"/>
          <p:cNvPicPr preferRelativeResize="0"/>
          <p:nvPr/>
        </p:nvPicPr>
        <p:blipFill rotWithShape="1">
          <a:blip r:embed="rId11">
            <a:alphaModFix/>
          </a:blip>
          <a:srcRect b="50305" l="60062" r="14644" t="0"/>
          <a:stretch/>
        </p:blipFill>
        <p:spPr>
          <a:xfrm>
            <a:off x="7593989" y="3385952"/>
            <a:ext cx="1295144" cy="1575362"/>
          </a:xfrm>
          <a:prstGeom prst="rect">
            <a:avLst/>
          </a:prstGeom>
          <a:noFill/>
          <a:ln>
            <a:noFill/>
          </a:ln>
        </p:spPr>
      </p:pic>
      <p:sp>
        <p:nvSpPr>
          <p:cNvPr id="132" name="Google Shape;132;p28"/>
          <p:cNvSpPr txBox="1"/>
          <p:nvPr/>
        </p:nvSpPr>
        <p:spPr>
          <a:xfrm>
            <a:off x="5802450" y="4913650"/>
            <a:ext cx="3465300" cy="2616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222222"/>
                </a:solidFill>
                <a:highlight>
                  <a:schemeClr val="lt1"/>
                </a:highlight>
                <a:latin typeface="Arial"/>
                <a:ea typeface="Arial"/>
                <a:cs typeface="Arial"/>
                <a:sym typeface="Arial"/>
              </a:rPr>
              <a:t>9034057 New Baltimore, MI (left), 11250 Killarney, ON (right)</a:t>
            </a:r>
            <a:endParaRPr b="0" i="0" sz="1100" u="none" cap="none" strike="noStrike">
              <a:solidFill>
                <a:srgbClr val="000000"/>
              </a:solidFill>
              <a:highlight>
                <a:schemeClr val="lt1"/>
              </a:highlight>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descr="https://lh5.googleusercontent.com/yO2n1NJpFtWkL0LfaLDGUjJPj5uMr5EH7BWNTSXPMUiJ1SFPqQ0BpSkI9QQjTVWFMMXeoY-28VyUUygB6kjA4n42dd3wZiw7bdEBWc__ohLqBfs1X9G_JsDo3sMsobpPuq_wjtHMk6k=s0" id="137" name="Google Shape;137;p29"/>
          <p:cNvPicPr preferRelativeResize="0"/>
          <p:nvPr/>
        </p:nvPicPr>
        <p:blipFill rotWithShape="1">
          <a:blip r:embed="rId3">
            <a:alphaModFix/>
          </a:blip>
          <a:srcRect b="0" l="0" r="0" t="0"/>
          <a:stretch/>
        </p:blipFill>
        <p:spPr>
          <a:xfrm>
            <a:off x="676600" y="941575"/>
            <a:ext cx="7684274" cy="3866150"/>
          </a:xfrm>
          <a:prstGeom prst="rect">
            <a:avLst/>
          </a:prstGeom>
          <a:noFill/>
          <a:ln>
            <a:noFill/>
          </a:ln>
        </p:spPr>
      </p:pic>
      <p:sp>
        <p:nvSpPr>
          <p:cNvPr id="138" name="Google Shape;138;p29"/>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latin typeface="Oswald"/>
                <a:ea typeface="Oswald"/>
                <a:cs typeface="Oswald"/>
                <a:sym typeface="Oswald"/>
              </a:rPr>
              <a:t>Water Level Station Uses </a:t>
            </a:r>
            <a:endParaRPr sz="4000">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30"/>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latin typeface="Oswald"/>
                <a:ea typeface="Oswald"/>
                <a:cs typeface="Oswald"/>
                <a:sym typeface="Oswald"/>
              </a:rPr>
              <a:t>Bi-national Water Level Coordination</a:t>
            </a:r>
            <a:endParaRPr sz="4000">
              <a:latin typeface="Oswald"/>
              <a:ea typeface="Oswald"/>
              <a:cs typeface="Oswald"/>
              <a:sym typeface="Oswald"/>
            </a:endParaRPr>
          </a:p>
        </p:txBody>
      </p:sp>
      <p:pic>
        <p:nvPicPr>
          <p:cNvPr id="144" name="Google Shape;144;p30"/>
          <p:cNvPicPr preferRelativeResize="0"/>
          <p:nvPr/>
        </p:nvPicPr>
        <p:blipFill rotWithShape="1">
          <a:blip r:embed="rId3">
            <a:alphaModFix/>
          </a:blip>
          <a:srcRect b="23627" l="0" r="0" t="9437"/>
          <a:stretch/>
        </p:blipFill>
        <p:spPr>
          <a:xfrm>
            <a:off x="1016302" y="1079176"/>
            <a:ext cx="7153500" cy="3700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31"/>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3200">
                <a:latin typeface="Oswald"/>
                <a:ea typeface="Oswald"/>
                <a:cs typeface="Oswald"/>
                <a:sym typeface="Oswald"/>
              </a:rPr>
              <a:t>IGLD (2020) Seasonal Stations By Year - 2014</a:t>
            </a:r>
            <a:endParaRPr sz="4400">
              <a:latin typeface="Oswald"/>
              <a:ea typeface="Oswald"/>
              <a:cs typeface="Oswald"/>
              <a:sym typeface="Oswald"/>
            </a:endParaRPr>
          </a:p>
        </p:txBody>
      </p:sp>
      <p:pic>
        <p:nvPicPr>
          <p:cNvPr id="150" name="Google Shape;150;p31"/>
          <p:cNvPicPr preferRelativeResize="0"/>
          <p:nvPr/>
        </p:nvPicPr>
        <p:blipFill>
          <a:blip r:embed="rId3">
            <a:alphaModFix/>
          </a:blip>
          <a:stretch>
            <a:fillRect/>
          </a:stretch>
        </p:blipFill>
        <p:spPr>
          <a:xfrm>
            <a:off x="1251900" y="1002625"/>
            <a:ext cx="6640182" cy="3836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2"/>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3200">
                <a:latin typeface="Oswald"/>
                <a:ea typeface="Oswald"/>
                <a:cs typeface="Oswald"/>
                <a:sym typeface="Oswald"/>
              </a:rPr>
              <a:t>IGLD (2020) Seasonal Stations By Year - 2015</a:t>
            </a:r>
            <a:endParaRPr sz="4400">
              <a:latin typeface="Oswald"/>
              <a:ea typeface="Oswald"/>
              <a:cs typeface="Oswald"/>
              <a:sym typeface="Oswald"/>
            </a:endParaRPr>
          </a:p>
        </p:txBody>
      </p:sp>
      <p:pic>
        <p:nvPicPr>
          <p:cNvPr id="156" name="Google Shape;156;p32"/>
          <p:cNvPicPr preferRelativeResize="0"/>
          <p:nvPr/>
        </p:nvPicPr>
        <p:blipFill>
          <a:blip r:embed="rId3">
            <a:alphaModFix/>
          </a:blip>
          <a:stretch>
            <a:fillRect/>
          </a:stretch>
        </p:blipFill>
        <p:spPr>
          <a:xfrm>
            <a:off x="1251913" y="1002625"/>
            <a:ext cx="6640182" cy="3836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3"/>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3200">
                <a:latin typeface="Oswald"/>
                <a:ea typeface="Oswald"/>
                <a:cs typeface="Oswald"/>
                <a:sym typeface="Oswald"/>
              </a:rPr>
              <a:t>IGLD (2020) Seasonal Stations By Year - 2016</a:t>
            </a:r>
            <a:endParaRPr sz="4400">
              <a:latin typeface="Oswald"/>
              <a:ea typeface="Oswald"/>
              <a:cs typeface="Oswald"/>
              <a:sym typeface="Oswald"/>
            </a:endParaRPr>
          </a:p>
        </p:txBody>
      </p:sp>
      <p:pic>
        <p:nvPicPr>
          <p:cNvPr id="162" name="Google Shape;162;p33"/>
          <p:cNvPicPr preferRelativeResize="0"/>
          <p:nvPr/>
        </p:nvPicPr>
        <p:blipFill>
          <a:blip r:embed="rId3">
            <a:alphaModFix/>
          </a:blip>
          <a:stretch>
            <a:fillRect/>
          </a:stretch>
        </p:blipFill>
        <p:spPr>
          <a:xfrm>
            <a:off x="1251913" y="1002625"/>
            <a:ext cx="6640182" cy="3836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4"/>
          <p:cNvSpPr txBox="1"/>
          <p:nvPr>
            <p:ph type="title"/>
          </p:nvPr>
        </p:nvSpPr>
        <p:spPr>
          <a:xfrm>
            <a:off x="311700" y="295225"/>
            <a:ext cx="8520600" cy="707400"/>
          </a:xfrm>
          <a:prstGeom prst="rect">
            <a:avLst/>
          </a:prstGeom>
          <a:solidFill>
            <a:srgbClr val="4A86E8">
              <a:alpha val="41670"/>
            </a:srgbClr>
          </a:solid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3200">
                <a:latin typeface="Oswald"/>
                <a:ea typeface="Oswald"/>
                <a:cs typeface="Oswald"/>
                <a:sym typeface="Oswald"/>
              </a:rPr>
              <a:t>IGLD (2020) Seasonal Stations By Year - 2017</a:t>
            </a:r>
            <a:endParaRPr sz="3200">
              <a:latin typeface="Oswald"/>
              <a:ea typeface="Oswald"/>
              <a:cs typeface="Oswald"/>
              <a:sym typeface="Oswald"/>
            </a:endParaRPr>
          </a:p>
        </p:txBody>
      </p:sp>
      <p:pic>
        <p:nvPicPr>
          <p:cNvPr id="168" name="Google Shape;168;p34"/>
          <p:cNvPicPr preferRelativeResize="0"/>
          <p:nvPr/>
        </p:nvPicPr>
        <p:blipFill rotWithShape="1">
          <a:blip r:embed="rId3">
            <a:alphaModFix/>
          </a:blip>
          <a:srcRect b="0" l="0" r="0" t="0"/>
          <a:stretch/>
        </p:blipFill>
        <p:spPr>
          <a:xfrm>
            <a:off x="1251913" y="1002625"/>
            <a:ext cx="6640182" cy="3836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