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Oswald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Oswald-bold.fntdata"/><Relationship Id="rId10" Type="http://schemas.openxmlformats.org/officeDocument/2006/relationships/slide" Target="slides/slide5.xml"/><Relationship Id="rId32" Type="http://schemas.openxmlformats.org/officeDocument/2006/relationships/font" Target="fonts/Oswald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08f93266c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08f93266c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 minutes, 9:15 - 9:45 am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0980590b94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0980590b94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21cfb4a1dd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21cfb4a1dd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0ee5a7e4e9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0ee5a7e4e9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0ee5a7e4e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0ee5a7e4e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0980590b94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0980590b94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1e0fbc8d88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1e0fbc8d88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0980590b94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0980590b94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0980590b94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0980590b9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0980590b9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0980590b9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0e9bd005a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0e9bd005a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21cfb4a1d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21cfb4a1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08f93266c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08f93266c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1e64f5704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1e64f5704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Permanent GNSS stations (CORS 17 &amp; CACS 14) installed at many key water level stations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b="1" lang="en" sz="2400">
                <a:solidFill>
                  <a:schemeClr val="dk1"/>
                </a:solidFill>
              </a:rPr>
              <a:t>CORS - </a:t>
            </a:r>
            <a:r>
              <a:rPr b="1"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Continuously Operating Reference Stations Network]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en" sz="2400">
                <a:solidFill>
                  <a:schemeClr val="dk1"/>
                </a:solidFill>
              </a:rPr>
              <a:t>[CACS – Canadian Active Control System]</a:t>
            </a:r>
            <a:endParaRPr>
              <a:solidFill>
                <a:schemeClr val="dk1"/>
              </a:solidFill>
            </a:endParaRPr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Connected to same structure as the gauge reference</a:t>
            </a:r>
            <a:endParaRPr>
              <a:solidFill>
                <a:schemeClr val="dk1"/>
              </a:solidFill>
            </a:endParaRPr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Enables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Accurate determination of absolute height of gauge reference and water level</a:t>
            </a:r>
            <a:endParaRPr>
              <a:solidFill>
                <a:schemeClr val="dk1"/>
              </a:solidFill>
            </a:endParaRPr>
          </a:p>
          <a:p>
            <a:pPr indent="-228600" lvl="2" marL="1143000" rtl="0" algn="l">
              <a:spcBef>
                <a:spcPts val="360"/>
              </a:spcBef>
              <a:spcAft>
                <a:spcPts val="0"/>
              </a:spcAft>
              <a:buClr>
                <a:srgbClr val="0000FF"/>
              </a:buClr>
              <a:buSzPts val="1350"/>
              <a:buFont typeface="Courier New"/>
              <a:buChar char="o"/>
            </a:pPr>
            <a:r>
              <a:rPr lang="en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No bench mark network needed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if GNSS antenna reference point accurately tied to gauge reference – </a:t>
            </a:r>
            <a:r>
              <a:rPr lang="en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cost savings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Determination of crustal motion at water level stations for velocity model</a:t>
            </a:r>
            <a:endParaRPr>
              <a:solidFill>
                <a:schemeClr val="dk1"/>
              </a:solidFill>
            </a:endParaRPr>
          </a:p>
          <a:p>
            <a:pPr indent="-228600" lvl="2" marL="1143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ourier New"/>
              <a:buChar char="o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Accurate velocity model allows datum to be used for longer period of time by accounting for crustal motion</a:t>
            </a:r>
            <a:endParaRPr>
              <a:solidFill>
                <a:schemeClr val="dk1"/>
              </a:solidFill>
            </a:endParaRPr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Existing CORS &amp; CACS need to be maintained &amp; further expansion is recommended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1f6a044f24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1f6a044f24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08f93266cf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08f93266c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1d16f79ff7_0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1d16f79ff7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21cfb4a1dd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21cfb4a1dd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1f6a044f24_0_1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g21f6a044f24_0_11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Series of lakes (all have their own LWD)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Connecting channels have step planes set by NOAA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NOAA is charting authority for Great Lakes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USACE surveys and maintains federal navigation channels &amp; Projects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21f6a044f24_0_11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21cfb4a1d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21cfb4a1d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0ee5a7e4e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0ee5a7e4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0980590b9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0980590b9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these other datums need to be referenced to a </a:t>
            </a:r>
            <a:r>
              <a:rPr lang="en"/>
              <a:t>fundamental</a:t>
            </a:r>
            <a:r>
              <a:rPr lang="en"/>
              <a:t> vertical datum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08f93266c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08f93266c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1e0fbc8d8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1e0fbc8d8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1e0fbc8d88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1e0fbc8d8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4000" lvl="0" marL="2540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" sz="1800" u="sng">
                <a:solidFill>
                  <a:schemeClr val="dk1"/>
                </a:solidFill>
              </a:rPr>
              <a:t>Great Lakes Vertical Datums: </a:t>
            </a:r>
            <a:r>
              <a:rPr lang="en" sz="1800">
                <a:solidFill>
                  <a:schemeClr val="dk1"/>
                </a:solidFill>
              </a:rPr>
              <a:t>				    </a:t>
            </a:r>
            <a:r>
              <a:rPr lang="en" sz="1800">
                <a:solidFill>
                  <a:srgbClr val="FF0000"/>
                </a:solidFill>
              </a:rPr>
              <a:t>Dynamic Heights</a:t>
            </a:r>
            <a:br>
              <a:rPr lang="en" sz="1800" u="sng">
                <a:solidFill>
                  <a:schemeClr val="dk1"/>
                </a:solidFill>
              </a:rPr>
            </a:br>
            <a:r>
              <a:rPr lang="en" sz="1700">
                <a:solidFill>
                  <a:schemeClr val="dk1"/>
                </a:solidFill>
              </a:rPr>
              <a:t>Local &gt; MSL 1877 &gt; USLS 1903 &gt; USLS 1935 &gt; IGLD 1955 &gt; </a:t>
            </a:r>
            <a:r>
              <a:rPr b="1" lang="en" sz="1700">
                <a:solidFill>
                  <a:schemeClr val="dk1"/>
                </a:solidFill>
              </a:rPr>
              <a:t>IGLD 1985</a:t>
            </a:r>
            <a:r>
              <a:rPr lang="en" sz="1700">
                <a:solidFill>
                  <a:schemeClr val="dk1"/>
                </a:solidFill>
              </a:rPr>
              <a:t> &gt; </a:t>
            </a:r>
            <a:r>
              <a:rPr lang="en" sz="1700">
                <a:solidFill>
                  <a:srgbClr val="00B050"/>
                </a:solidFill>
              </a:rPr>
              <a:t>IGLD2020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Prior to IGLD 55, the countries were using different datums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1e0fbc8d88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1e0fbc8d88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_WITH_TEXT" type="twoTxTwoObj">
  <p:cSld name="TWO_OBJECTS_WITH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525" lIns="69050" spcFirstLastPara="1" rIns="69050" wrap="square" tIns="34525">
            <a:normAutofit/>
          </a:bodyPr>
          <a:lstStyle>
            <a:lvl1pPr lv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525" lIns="69050" spcFirstLastPara="1" rIns="69050" wrap="square" tIns="345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60" name="Google Shape;60;p14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525" lIns="69050" spcFirstLastPara="1" rIns="69050" wrap="square" tIns="3452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2385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/>
            </a:lvl2pPr>
            <a:lvl3pPr indent="-3175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 sz="1400"/>
            </a:lvl3pPr>
            <a:lvl4pPr indent="-3048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5pPr>
            <a:lvl6pPr indent="-3048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6pPr>
            <a:lvl7pPr indent="-3048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7pPr>
            <a:lvl8pPr indent="-3048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8pPr>
            <a:lvl9pPr indent="-3048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9pPr>
          </a:lstStyle>
          <a:p/>
        </p:txBody>
      </p:sp>
      <p:sp>
        <p:nvSpPr>
          <p:cNvPr id="61" name="Google Shape;61;p14"/>
          <p:cNvSpPr txBox="1"/>
          <p:nvPr>
            <p:ph idx="3" type="body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525" lIns="69050" spcFirstLastPara="1" rIns="69050" wrap="square" tIns="345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62" name="Google Shape;62;p14"/>
          <p:cNvSpPr txBox="1"/>
          <p:nvPr>
            <p:ph idx="4" type="body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525" lIns="69050" spcFirstLastPara="1" rIns="69050" wrap="square" tIns="3452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2385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/>
            </a:lvl2pPr>
            <a:lvl3pPr indent="-3175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 sz="1400"/>
            </a:lvl3pPr>
            <a:lvl4pPr indent="-3048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5pPr>
            <a:lvl6pPr indent="-3048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6pPr>
            <a:lvl7pPr indent="-3048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7pPr>
            <a:lvl8pPr indent="-3048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8pPr>
            <a:lvl9pPr indent="-3048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2800"/>
            </a:lvl1pPr>
            <a:lvl2pPr indent="-3810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/>
            </a:lvl2pPr>
            <a:lvl3pPr indent="-3556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3pPr>
            <a:lvl4pPr indent="-3429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indent="-3429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 sz="1800"/>
            </a:lvl9pPr>
          </a:lstStyle>
          <a:p/>
        </p:txBody>
      </p:sp>
      <p:sp>
        <p:nvSpPr>
          <p:cNvPr id="66" name="Google Shape;66;p15"/>
          <p:cNvSpPr txBox="1"/>
          <p:nvPr>
            <p:ph idx="2" type="body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2800"/>
            </a:lvl1pPr>
            <a:lvl2pPr indent="-3810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/>
            </a:lvl2pPr>
            <a:lvl3pPr indent="-3556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3pPr>
            <a:lvl4pPr indent="-3429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indent="-3429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 sz="1800"/>
            </a:lvl9pPr>
          </a:lstStyle>
          <a:p/>
        </p:txBody>
      </p:sp>
      <p:sp>
        <p:nvSpPr>
          <p:cNvPr id="67" name="Google Shape;67;p1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1 Column">
  <p:cSld name="Title and Content - 1 Colum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idx="1" type="body"/>
          </p:nvPr>
        </p:nvSpPr>
        <p:spPr>
          <a:xfrm>
            <a:off x="200025" y="771525"/>
            <a:ext cx="8744100" cy="4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type="title"/>
          </p:nvPr>
        </p:nvSpPr>
        <p:spPr>
          <a:xfrm>
            <a:off x="716145" y="96736"/>
            <a:ext cx="76389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4"/>
          <p:cNvSpPr txBox="1"/>
          <p:nvPr/>
        </p:nvSpPr>
        <p:spPr>
          <a:xfrm>
            <a:off x="200600" y="4703625"/>
            <a:ext cx="4951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Tidal &amp; Water Level Datums Workshop | April 6, 2023</a:t>
            </a:r>
            <a:endParaRPr sz="11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12.jpg"/><Relationship Id="rId5" Type="http://schemas.openxmlformats.org/officeDocument/2006/relationships/image" Target="../media/image7.png"/><Relationship Id="rId6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Relationship Id="rId5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greatlakescc.org/" TargetMode="External"/><Relationship Id="rId4" Type="http://schemas.openxmlformats.org/officeDocument/2006/relationships/hyperlink" Target="mailto:info@GreatLakesCC.org" TargetMode="External"/><Relationship Id="rId5" Type="http://schemas.openxmlformats.org/officeDocument/2006/relationships/hyperlink" Target="https://geodesy.noaa.gov/datums/newdatums/index.shtml" TargetMode="External"/><Relationship Id="rId6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15.png"/><Relationship Id="rId8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gif"/><Relationship Id="rId4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311700" y="865900"/>
            <a:ext cx="8520600" cy="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latin typeface="Oswald"/>
                <a:ea typeface="Oswald"/>
                <a:cs typeface="Oswald"/>
                <a:sym typeface="Oswald"/>
              </a:rPr>
              <a:t>Overview of IGLD</a:t>
            </a:r>
            <a:endParaRPr sz="47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368750" y="1983925"/>
            <a:ext cx="8520600" cy="26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Jacob Heck</a:t>
            </a:r>
            <a:br>
              <a:rPr lang="en"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latin typeface="Calibri"/>
                <a:ea typeface="Calibri"/>
                <a:cs typeface="Calibri"/>
                <a:sym typeface="Calibri"/>
              </a:rPr>
              <a:t>National Geodetic Survey, NOAA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Michael Craymer</a:t>
            </a:r>
            <a:br>
              <a:rPr lang="en"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latin typeface="Calibri"/>
                <a:ea typeface="Calibri"/>
                <a:cs typeface="Calibri"/>
                <a:sym typeface="Calibri"/>
              </a:rPr>
              <a:t>Canadian Geodetic Survey, Natural Resources Canada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t/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07925" cy="118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0837" y="4386225"/>
            <a:ext cx="1746974" cy="6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Effect of GIA Tilting on Water Levels</a:t>
            </a:r>
            <a:endParaRPr sz="2820"/>
          </a:p>
        </p:txBody>
      </p:sp>
      <p:pic>
        <p:nvPicPr>
          <p:cNvPr id="198" name="Google Shape;19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2000" y="1219500"/>
            <a:ext cx="6580001" cy="356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North American-Pacific Geopotential Datum of 2022</a:t>
            </a:r>
            <a:endParaRPr sz="2820"/>
          </a:p>
        </p:txBody>
      </p:sp>
      <p:sp>
        <p:nvSpPr>
          <p:cNvPr id="204" name="Google Shape;204;p27"/>
          <p:cNvSpPr txBox="1"/>
          <p:nvPr>
            <p:ph idx="1" type="body"/>
          </p:nvPr>
        </p:nvSpPr>
        <p:spPr>
          <a:xfrm>
            <a:off x="311700" y="1152475"/>
            <a:ext cx="5090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NAVD 88 is being replaced by NAPGD2022 (expected 2025)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</a:t>
            </a:r>
            <a:r>
              <a:rPr lang="en">
                <a:solidFill>
                  <a:schemeClr val="dk1"/>
                </a:solidFill>
              </a:rPr>
              <a:t>ased on a geoid model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Geoid defined by gravity data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Not dependent on expensive leveling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Defined everywhere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Height determined via GNSS (more efficient) and references to the NATRF2022 ellipsoid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Local leveling will still be needed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Time-dependent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Coordinates will keep up with physical changes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Compatible with CGVD2013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Using identical reference zero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Canada expected to adopt the new geoid model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Will harmonize national vertical datums for IJC’s International Watersheds Initiative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IGLD (2020) will be based on NAPGD2022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descr="Map of CONUS with a color gradient on top that shows the approximate predicted change from NAVD 88 to the new geopotential datum." id="205" name="Google Shape;20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9350" y="1638475"/>
            <a:ext cx="3444600" cy="229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North American Terrestrial Reference Frame of 2022</a:t>
            </a:r>
            <a:endParaRPr sz="2720"/>
          </a:p>
        </p:txBody>
      </p:sp>
      <p:sp>
        <p:nvSpPr>
          <p:cNvPr id="211" name="Google Shape;21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34417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600">
                <a:solidFill>
                  <a:schemeClr val="dk1"/>
                </a:solidFill>
              </a:rPr>
              <a:t>NAD 83 being replaced by North American Terrestrial Reference Frame of 2022 (NATRF2022)</a:t>
            </a:r>
            <a:endParaRPr sz="2600">
              <a:solidFill>
                <a:schemeClr val="dk1"/>
              </a:solidFill>
            </a:endParaRPr>
          </a:p>
          <a:p>
            <a:pPr indent="-34417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600">
                <a:solidFill>
                  <a:schemeClr val="dk1"/>
                </a:solidFill>
              </a:rPr>
              <a:t>Following international standards (ISO)</a:t>
            </a:r>
            <a:endParaRPr sz="2600">
              <a:solidFill>
                <a:schemeClr val="dk1"/>
              </a:solidFill>
            </a:endParaRPr>
          </a:p>
          <a:p>
            <a:pPr indent="-34416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8181"/>
              <a:buChar char="○"/>
            </a:pPr>
            <a:r>
              <a:rPr lang="en" sz="2200">
                <a:solidFill>
                  <a:schemeClr val="dk1"/>
                </a:solidFill>
              </a:rPr>
              <a:t>Geocentric – will be based on the new ITRF2020</a:t>
            </a:r>
            <a:endParaRPr sz="2200">
              <a:solidFill>
                <a:schemeClr val="dk1"/>
              </a:solidFill>
            </a:endParaRPr>
          </a:p>
          <a:p>
            <a:pPr indent="-34416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8181"/>
              <a:buChar char="○"/>
            </a:pPr>
            <a:r>
              <a:rPr lang="en" sz="2200">
                <a:solidFill>
                  <a:schemeClr val="dk1"/>
                </a:solidFill>
              </a:rPr>
              <a:t>Accurately fixed to the North American tectonic plate</a:t>
            </a:r>
            <a:endParaRPr sz="2200">
              <a:solidFill>
                <a:schemeClr val="dk1"/>
              </a:solidFill>
            </a:endParaRPr>
          </a:p>
          <a:p>
            <a:pPr indent="-34417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600">
                <a:solidFill>
                  <a:schemeClr val="dk1"/>
                </a:solidFill>
              </a:rPr>
              <a:t>Time-dependent</a:t>
            </a:r>
            <a:endParaRPr sz="2200">
              <a:solidFill>
                <a:schemeClr val="dk1"/>
              </a:solidFill>
            </a:endParaRPr>
          </a:p>
          <a:p>
            <a:pPr indent="-34416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8181"/>
              <a:buChar char="○"/>
            </a:pPr>
            <a:r>
              <a:rPr lang="en" sz="2200">
                <a:solidFill>
                  <a:schemeClr val="dk1"/>
                </a:solidFill>
              </a:rPr>
              <a:t>Coordinates will change with time due to intra-plate crustal motions (such as GIA)</a:t>
            </a:r>
            <a:endParaRPr sz="2200">
              <a:solidFill>
                <a:schemeClr val="dk1"/>
              </a:solidFill>
            </a:endParaRPr>
          </a:p>
          <a:p>
            <a:pPr indent="-34416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8181"/>
              <a:buChar char="○"/>
            </a:pPr>
            <a:r>
              <a:rPr lang="en" sz="2200">
                <a:solidFill>
                  <a:schemeClr val="dk1"/>
                </a:solidFill>
              </a:rPr>
              <a:t>Velocities will be available for CACS/CORS stations</a:t>
            </a:r>
            <a:endParaRPr sz="2200">
              <a:solidFill>
                <a:schemeClr val="dk1"/>
              </a:solidFill>
            </a:endParaRPr>
          </a:p>
          <a:p>
            <a:pPr indent="-34416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8181"/>
              <a:buChar char="○"/>
            </a:pPr>
            <a:r>
              <a:rPr lang="en" sz="2200">
                <a:solidFill>
                  <a:schemeClr val="dk1"/>
                </a:solidFill>
              </a:rPr>
              <a:t>Velocity model (grid) will be available for other stations</a:t>
            </a:r>
            <a:endParaRPr sz="2200">
              <a:solidFill>
                <a:schemeClr val="dk1"/>
              </a:solidFill>
            </a:endParaRPr>
          </a:p>
          <a:p>
            <a:pPr indent="-34417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600">
                <a:solidFill>
                  <a:schemeClr val="dk1"/>
                </a:solidFill>
              </a:rPr>
              <a:t>Reference epoch</a:t>
            </a:r>
            <a:endParaRPr sz="2600">
              <a:solidFill>
                <a:schemeClr val="dk1"/>
              </a:solidFill>
            </a:endParaRPr>
          </a:p>
          <a:p>
            <a:pPr indent="-34416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8181"/>
              <a:buChar char="○"/>
            </a:pPr>
            <a:r>
              <a:rPr lang="en" sz="2200">
                <a:solidFill>
                  <a:schemeClr val="dk1"/>
                </a:solidFill>
              </a:rPr>
              <a:t>Initially 2020.0</a:t>
            </a:r>
            <a:endParaRPr sz="2200">
              <a:solidFill>
                <a:schemeClr val="dk1"/>
              </a:solidFill>
            </a:endParaRPr>
          </a:p>
          <a:p>
            <a:pPr indent="-34416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8181"/>
              <a:buChar char="○"/>
            </a:pPr>
            <a:r>
              <a:rPr lang="en" sz="2200">
                <a:solidFill>
                  <a:schemeClr val="dk1"/>
                </a:solidFill>
              </a:rPr>
              <a:t>Plan to update to a newer epoch every 5 to 10 years</a:t>
            </a:r>
            <a:endParaRPr sz="2200">
              <a:solidFill>
                <a:schemeClr val="dk1"/>
              </a:solidFill>
            </a:endParaRPr>
          </a:p>
          <a:p>
            <a:pPr indent="-34417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600">
                <a:solidFill>
                  <a:schemeClr val="dk1"/>
                </a:solidFill>
              </a:rPr>
              <a:t>Will be a horizontal shift from NAD83 of up to 1.5 m</a:t>
            </a:r>
            <a:endParaRPr sz="2600">
              <a:solidFill>
                <a:schemeClr val="dk1"/>
              </a:solidFill>
            </a:endParaRPr>
          </a:p>
          <a:p>
            <a:pPr indent="-34417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600">
                <a:solidFill>
                  <a:schemeClr val="dk1"/>
                </a:solidFill>
              </a:rPr>
              <a:t>Ellipsoidal heights will be computed in NATRF2022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NATRF2022 vs NAD 83</a:t>
            </a:r>
            <a:endParaRPr sz="2820"/>
          </a:p>
        </p:txBody>
      </p:sp>
      <p:grpSp>
        <p:nvGrpSpPr>
          <p:cNvPr id="217" name="Google Shape;217;p29"/>
          <p:cNvGrpSpPr/>
          <p:nvPr/>
        </p:nvGrpSpPr>
        <p:grpSpPr>
          <a:xfrm>
            <a:off x="632619" y="868176"/>
            <a:ext cx="8199672" cy="3752120"/>
            <a:chOff x="511215" y="735722"/>
            <a:chExt cx="8199672" cy="5002827"/>
          </a:xfrm>
        </p:grpSpPr>
        <p:grpSp>
          <p:nvGrpSpPr>
            <p:cNvPr id="218" name="Google Shape;218;p29"/>
            <p:cNvGrpSpPr/>
            <p:nvPr/>
          </p:nvGrpSpPr>
          <p:grpSpPr>
            <a:xfrm>
              <a:off x="511215" y="735722"/>
              <a:ext cx="3973198" cy="4994068"/>
              <a:chOff x="511215" y="735722"/>
              <a:chExt cx="3973198" cy="4994068"/>
            </a:xfrm>
          </p:grpSpPr>
          <p:pic>
            <p:nvPicPr>
              <p:cNvPr descr="ApproxHorzChangeNorthAmerica_image.pdf" id="219" name="Google Shape;219;p2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511215" y="1105184"/>
                <a:ext cx="3973198" cy="4091872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20" name="Google Shape;220;p29"/>
              <p:cNvGrpSpPr/>
              <p:nvPr/>
            </p:nvGrpSpPr>
            <p:grpSpPr>
              <a:xfrm>
                <a:off x="1487934" y="5347113"/>
                <a:ext cx="2019242" cy="382677"/>
                <a:chOff x="2087332" y="4194029"/>
                <a:chExt cx="2019242" cy="382677"/>
              </a:xfrm>
            </p:grpSpPr>
            <p:pic>
              <p:nvPicPr>
                <p:cNvPr descr="ApproxHorzChangeNorthAmerica_scale.jpg" id="221" name="Google Shape;221;p2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2410886" y="4194029"/>
                  <a:ext cx="1382771" cy="3254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22" name="Google Shape;222;p29"/>
                <p:cNvSpPr txBox="1"/>
                <p:nvPr/>
              </p:nvSpPr>
              <p:spPr>
                <a:xfrm>
                  <a:off x="2087332" y="4204076"/>
                  <a:ext cx="4203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 m</a:t>
                  </a:r>
                  <a:endParaRPr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" name="Google Shape;223;p29"/>
                <p:cNvSpPr txBox="1"/>
                <p:nvPr/>
              </p:nvSpPr>
              <p:spPr>
                <a:xfrm>
                  <a:off x="3686274" y="4207406"/>
                  <a:ext cx="4203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 m</a:t>
                  </a:r>
                  <a:endParaRPr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4" name="Google Shape;224;p29"/>
              <p:cNvSpPr txBox="1"/>
              <p:nvPr/>
            </p:nvSpPr>
            <p:spPr>
              <a:xfrm>
                <a:off x="1544981" y="735722"/>
                <a:ext cx="19107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Horizontal Change</a:t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" name="Google Shape;225;p29"/>
            <p:cNvGrpSpPr/>
            <p:nvPr/>
          </p:nvGrpSpPr>
          <p:grpSpPr>
            <a:xfrm>
              <a:off x="4484413" y="735722"/>
              <a:ext cx="4226474" cy="5002827"/>
              <a:chOff x="4484413" y="735722"/>
              <a:chExt cx="4226474" cy="5002827"/>
            </a:xfrm>
          </p:grpSpPr>
          <p:pic>
            <p:nvPicPr>
              <p:cNvPr descr="ApproxEHtChangeNorthAmerica_image.pdf" id="226" name="Google Shape;226;p29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4484413" y="1105184"/>
                <a:ext cx="4226474" cy="4091872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27" name="Google Shape;227;p29"/>
              <p:cNvGrpSpPr/>
              <p:nvPr/>
            </p:nvGrpSpPr>
            <p:grpSpPr>
              <a:xfrm>
                <a:off x="5545934" y="5347114"/>
                <a:ext cx="2110150" cy="391435"/>
                <a:chOff x="5305433" y="4185271"/>
                <a:chExt cx="2110150" cy="391435"/>
              </a:xfrm>
            </p:grpSpPr>
            <p:pic>
              <p:nvPicPr>
                <p:cNvPr descr="ApproxEHtChangeNorth America_scale.jpg" id="228" name="Google Shape;228;p29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5710697" y="4185271"/>
                  <a:ext cx="1356994" cy="33417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229" name="Google Shape;229;p29"/>
                <p:cNvGrpSpPr/>
                <p:nvPr/>
              </p:nvGrpSpPr>
              <p:grpSpPr>
                <a:xfrm>
                  <a:off x="5305433" y="4201977"/>
                  <a:ext cx="2110150" cy="374729"/>
                  <a:chOff x="5305433" y="4201977"/>
                  <a:chExt cx="2110150" cy="374729"/>
                </a:xfrm>
              </p:grpSpPr>
              <p:sp>
                <p:nvSpPr>
                  <p:cNvPr id="230" name="Google Shape;230;p29"/>
                  <p:cNvSpPr txBox="1"/>
                  <p:nvPr/>
                </p:nvSpPr>
                <p:spPr>
                  <a:xfrm>
                    <a:off x="5305433" y="4207406"/>
                    <a:ext cx="467400" cy="369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-2 m</a:t>
                    </a: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" name="Google Shape;231;p29"/>
                  <p:cNvSpPr txBox="1"/>
                  <p:nvPr/>
                </p:nvSpPr>
                <p:spPr>
                  <a:xfrm>
                    <a:off x="6995283" y="4201977"/>
                    <a:ext cx="420300" cy="369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 m</a:t>
                    </a: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32" name="Google Shape;232;p29"/>
              <p:cNvSpPr txBox="1"/>
              <p:nvPr/>
            </p:nvSpPr>
            <p:spPr>
              <a:xfrm>
                <a:off x="5323690" y="735722"/>
                <a:ext cx="25503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Ellipsoidal Height Change</a:t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3" name="Google Shape;233;p29"/>
          <p:cNvSpPr txBox="1"/>
          <p:nvPr/>
        </p:nvSpPr>
        <p:spPr>
          <a:xfrm>
            <a:off x="5571919" y="4533276"/>
            <a:ext cx="238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0.3–1.2 m along border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1433816" y="4509077"/>
            <a:ext cx="238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1.3–1.5 m along border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Heights from GNSS</a:t>
            </a:r>
            <a:endParaRPr/>
          </a:p>
        </p:txBody>
      </p:sp>
      <p:sp>
        <p:nvSpPr>
          <p:cNvPr id="240" name="Google Shape;240;p30"/>
          <p:cNvSpPr txBox="1"/>
          <p:nvPr>
            <p:ph idx="1" type="body"/>
          </p:nvPr>
        </p:nvSpPr>
        <p:spPr>
          <a:xfrm>
            <a:off x="628650" y="1369225"/>
            <a:ext cx="26172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62500" lnSpcReduction="10000"/>
          </a:bodyPr>
          <a:lstStyle/>
          <a:p>
            <a:pPr indent="-339725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800">
                <a:solidFill>
                  <a:schemeClr val="dk1"/>
                </a:solidFill>
              </a:rPr>
              <a:t>IGLD (2020) heights determined vi</a:t>
            </a:r>
            <a:r>
              <a:rPr lang="en" sz="2800">
                <a:solidFill>
                  <a:schemeClr val="dk1"/>
                </a:solidFill>
              </a:rPr>
              <a:t>a GNSS</a:t>
            </a:r>
            <a:endParaRPr sz="2800">
              <a:solidFill>
                <a:schemeClr val="dk1"/>
              </a:solidFill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800">
                <a:solidFill>
                  <a:schemeClr val="dk1"/>
                </a:solidFill>
              </a:rPr>
              <a:t>Accurate &amp; efficient</a:t>
            </a:r>
            <a:endParaRPr sz="2800">
              <a:solidFill>
                <a:schemeClr val="dk1"/>
              </a:solidFill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800">
                <a:solidFill>
                  <a:schemeClr val="dk1"/>
                </a:solidFill>
              </a:rPr>
              <a:t>h &amp; N must be referenced to the same reference ellipsoid (NATRF2022)</a:t>
            </a:r>
            <a:endParaRPr sz="2800">
              <a:solidFill>
                <a:schemeClr val="dk1"/>
              </a:solidFill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800">
                <a:solidFill>
                  <a:schemeClr val="dk1"/>
                </a:solidFill>
              </a:rPr>
              <a:t>Dynamic heights are derived from H using a gravity model (grid)</a:t>
            </a:r>
            <a:endParaRPr/>
          </a:p>
        </p:txBody>
      </p:sp>
      <p:pic>
        <p:nvPicPr>
          <p:cNvPr id="241" name="Google Shape;2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5850" y="1420444"/>
            <a:ext cx="5745751" cy="3200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IGLD (2020) Defining Attributes</a:t>
            </a:r>
            <a:endParaRPr sz="2820"/>
          </a:p>
        </p:txBody>
      </p:sp>
      <p:sp>
        <p:nvSpPr>
          <p:cNvPr id="247" name="Google Shape;247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9250" lvl="0" marL="457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Reference Zero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>
                <a:solidFill>
                  <a:schemeClr val="dk1"/>
                </a:solidFill>
              </a:rPr>
              <a:t>The basis for all heights in the system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>
                <a:solidFill>
                  <a:schemeClr val="dk1"/>
                </a:solidFill>
              </a:rPr>
              <a:t>Usually some determination of mean sea level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Reference Surface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>
                <a:solidFill>
                  <a:schemeClr val="dk1"/>
                </a:solidFill>
              </a:rPr>
              <a:t>How height above that reference zero is represented inland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Reference Epoch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>
                <a:solidFill>
                  <a:schemeClr val="dk1"/>
                </a:solidFill>
              </a:rPr>
              <a:t>A common time epoch for referencing </a:t>
            </a:r>
            <a:r>
              <a:rPr lang="en" sz="1900">
                <a:solidFill>
                  <a:schemeClr val="dk1"/>
                </a:solidFill>
              </a:rPr>
              <a:t>heights</a:t>
            </a:r>
            <a:r>
              <a:rPr lang="en" sz="1900">
                <a:solidFill>
                  <a:schemeClr val="dk1"/>
                </a:solidFill>
              </a:rPr>
              <a:t> and water levels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Dynamic Height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>
                <a:solidFill>
                  <a:schemeClr val="dk1"/>
                </a:solidFill>
              </a:rPr>
              <a:t>A quantity that provides a </a:t>
            </a:r>
            <a:r>
              <a:rPr lang="en" sz="1900">
                <a:solidFill>
                  <a:schemeClr val="dk1"/>
                </a:solidFill>
              </a:rPr>
              <a:t>measure</a:t>
            </a:r>
            <a:r>
              <a:rPr lang="en" sz="1900">
                <a:solidFill>
                  <a:schemeClr val="dk1"/>
                </a:solidFill>
              </a:rPr>
              <a:t> of hydraulic head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Hydraulic Correctors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>
                <a:solidFill>
                  <a:schemeClr val="dk1"/>
                </a:solidFill>
              </a:rPr>
              <a:t>Account for variations in water level across a lake</a:t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IGLD (2020) Attributes (continued)</a:t>
            </a:r>
            <a:endParaRPr sz="2820"/>
          </a:p>
        </p:txBody>
      </p:sp>
      <p:sp>
        <p:nvSpPr>
          <p:cNvPr id="253" name="Google Shape;253;p32"/>
          <p:cNvSpPr txBox="1"/>
          <p:nvPr>
            <p:ph idx="1" type="body"/>
          </p:nvPr>
        </p:nvSpPr>
        <p:spPr>
          <a:xfrm>
            <a:off x="311700" y="1152475"/>
            <a:ext cx="5475600" cy="3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31152" lvl="0" marL="457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900">
                <a:solidFill>
                  <a:schemeClr val="dk1"/>
                </a:solidFill>
              </a:rPr>
              <a:t>Reference Zero</a:t>
            </a:r>
            <a:endParaRPr sz="1900">
              <a:solidFill>
                <a:schemeClr val="dk1"/>
              </a:solidFill>
            </a:endParaRPr>
          </a:p>
          <a:p>
            <a:pPr indent="-331152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6666"/>
              <a:buChar char="○"/>
            </a:pPr>
            <a:r>
              <a:rPr lang="en" sz="1500">
                <a:solidFill>
                  <a:schemeClr val="dk1"/>
                </a:solidFill>
              </a:rPr>
              <a:t>Mean sea level around the coast of North America represented by a “geopotential value” of that surface</a:t>
            </a:r>
            <a:endParaRPr sz="1500">
              <a:solidFill>
                <a:schemeClr val="dk1"/>
              </a:solidFill>
            </a:endParaRPr>
          </a:p>
          <a:p>
            <a:pPr indent="-331152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6666"/>
              <a:buChar char="○"/>
            </a:pPr>
            <a:r>
              <a:rPr lang="en" sz="1500">
                <a:solidFill>
                  <a:schemeClr val="dk1"/>
                </a:solidFill>
              </a:rPr>
              <a:t>Same value as geoid-based North American-Pacific Geopotential Datum of 2022 (NAPGD2022)</a:t>
            </a:r>
            <a:endParaRPr sz="1500">
              <a:solidFill>
                <a:schemeClr val="dk1"/>
              </a:solidFill>
            </a:endParaRPr>
          </a:p>
          <a:p>
            <a:pPr indent="-331152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6666"/>
              <a:buChar char="○"/>
            </a:pPr>
            <a:r>
              <a:rPr lang="en" sz="1500">
                <a:solidFill>
                  <a:schemeClr val="dk1"/>
                </a:solidFill>
              </a:rPr>
              <a:t>Same value as geoid-based Canadian Geodetic Vertical Datum of 2013 (CGVD2013)</a:t>
            </a:r>
            <a:endParaRPr sz="1500">
              <a:solidFill>
                <a:schemeClr val="dk1"/>
              </a:solidFill>
            </a:endParaRPr>
          </a:p>
          <a:p>
            <a:pPr indent="-33115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900">
                <a:solidFill>
                  <a:schemeClr val="dk1"/>
                </a:solidFill>
              </a:rPr>
              <a:t>Reference Surface</a:t>
            </a:r>
            <a:endParaRPr sz="1900">
              <a:solidFill>
                <a:schemeClr val="dk1"/>
              </a:solidFill>
            </a:endParaRPr>
          </a:p>
          <a:p>
            <a:pPr indent="-331152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6666"/>
              <a:buChar char="○"/>
            </a:pPr>
            <a:r>
              <a:rPr lang="en" sz="1500">
                <a:solidFill>
                  <a:schemeClr val="dk1"/>
                </a:solidFill>
              </a:rPr>
              <a:t>NAPGD2022 geoid model representing the reference zero</a:t>
            </a:r>
            <a:endParaRPr sz="1500">
              <a:solidFill>
                <a:schemeClr val="dk1"/>
              </a:solidFill>
            </a:endParaRPr>
          </a:p>
          <a:p>
            <a:pPr indent="-331152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6666"/>
              <a:buChar char="○"/>
            </a:pPr>
            <a:r>
              <a:rPr lang="en" sz="1500">
                <a:solidFill>
                  <a:schemeClr val="dk1"/>
                </a:solidFill>
              </a:rPr>
              <a:t>Defined everywhere over the Great Lakes – St. Lawrence River system, not only where leveling and bench marks exist</a:t>
            </a:r>
            <a:endParaRPr sz="1500">
              <a:solidFill>
                <a:schemeClr val="dk1"/>
              </a:solidFill>
            </a:endParaRPr>
          </a:p>
          <a:p>
            <a:pPr indent="-33115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900">
                <a:solidFill>
                  <a:schemeClr val="dk1"/>
                </a:solidFill>
              </a:rPr>
              <a:t>Reference Epoch</a:t>
            </a:r>
            <a:endParaRPr sz="1900">
              <a:solidFill>
                <a:schemeClr val="dk1"/>
              </a:solidFill>
            </a:endParaRPr>
          </a:p>
          <a:p>
            <a:pPr indent="-331152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6666"/>
              <a:buChar char="○"/>
            </a:pPr>
            <a:r>
              <a:rPr lang="en" sz="1500">
                <a:solidFill>
                  <a:schemeClr val="dk1"/>
                </a:solidFill>
              </a:rPr>
              <a:t>2020.0 is the reference epoch for the heights</a:t>
            </a:r>
            <a:endParaRPr sz="1500">
              <a:solidFill>
                <a:schemeClr val="dk1"/>
              </a:solidFill>
            </a:endParaRPr>
          </a:p>
          <a:p>
            <a:pPr indent="-331152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6666"/>
              <a:buChar char="○"/>
            </a:pPr>
            <a:r>
              <a:rPr lang="en" sz="1500">
                <a:solidFill>
                  <a:schemeClr val="dk1"/>
                </a:solidFill>
              </a:rPr>
              <a:t>Same as the central epoch of the 7-year water level observation period of 2017–2023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descr="Fig1-NAVD88-CGVD2013-labels-trim.pdf" id="254" name="Google Shape;25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8961" y="1017713"/>
            <a:ext cx="35814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beta.ngs.noaa.gov/GEOID/xGEOID20/maps/xGeoid20_Webpage.png" id="255" name="Google Shape;25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6863" y="2602674"/>
            <a:ext cx="2985574" cy="230702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2"/>
          <p:cNvSpPr txBox="1"/>
          <p:nvPr/>
        </p:nvSpPr>
        <p:spPr>
          <a:xfrm rot="1655">
            <a:off x="5611749" y="799275"/>
            <a:ext cx="311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Expected IGLD (1985) - IGLD (2020)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Dynamic Heights</a:t>
            </a:r>
            <a:endParaRPr sz="2820"/>
          </a:p>
        </p:txBody>
      </p:sp>
      <p:sp>
        <p:nvSpPr>
          <p:cNvPr id="262" name="Google Shape;262;p33"/>
          <p:cNvSpPr txBox="1"/>
          <p:nvPr>
            <p:ph idx="1" type="body"/>
          </p:nvPr>
        </p:nvSpPr>
        <p:spPr>
          <a:xfrm>
            <a:off x="311700" y="1152475"/>
            <a:ext cx="5460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-34417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600">
                <a:solidFill>
                  <a:schemeClr val="dk1"/>
                </a:solidFill>
              </a:rPr>
              <a:t>Orthometric heights (</a:t>
            </a:r>
            <a:r>
              <a:rPr i="1" lang="en" sz="2600">
                <a:solidFill>
                  <a:schemeClr val="dk1"/>
                </a:solidFill>
              </a:rPr>
              <a:t>H</a:t>
            </a:r>
            <a:r>
              <a:rPr lang="en" sz="2600">
                <a:solidFill>
                  <a:schemeClr val="dk1"/>
                </a:solidFill>
              </a:rPr>
              <a:t>)</a:t>
            </a:r>
            <a:endParaRPr sz="2600">
              <a:solidFill>
                <a:schemeClr val="dk1"/>
              </a:solidFill>
            </a:endParaRPr>
          </a:p>
          <a:p>
            <a:pPr indent="-313055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363"/>
              <a:buChar char="○"/>
            </a:pPr>
            <a:r>
              <a:rPr lang="en" sz="2200">
                <a:solidFill>
                  <a:schemeClr val="dk1"/>
                </a:solidFill>
              </a:rPr>
              <a:t>Typical heights used in most applications</a:t>
            </a:r>
            <a:endParaRPr sz="2200">
              <a:solidFill>
                <a:schemeClr val="dk1"/>
              </a:solidFill>
            </a:endParaRPr>
          </a:p>
          <a:p>
            <a:pPr indent="-313055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363"/>
              <a:buChar char="○"/>
            </a:pPr>
            <a:r>
              <a:rPr lang="en" sz="2200">
                <a:solidFill>
                  <a:schemeClr val="dk1"/>
                </a:solidFill>
              </a:rPr>
              <a:t>Physical distance above reference surface (geoid)</a:t>
            </a:r>
            <a:endParaRPr sz="2200">
              <a:solidFill>
                <a:schemeClr val="dk1"/>
              </a:solidFill>
            </a:endParaRPr>
          </a:p>
          <a:p>
            <a:pPr indent="-313055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363"/>
              <a:buChar char="○"/>
            </a:pPr>
            <a:r>
              <a:rPr lang="en" sz="2200">
                <a:solidFill>
                  <a:schemeClr val="dk1"/>
                </a:solidFill>
              </a:rPr>
              <a:t>Not constant along a level surface (like a lake) because equipotential convergence as you go north</a:t>
            </a:r>
            <a:endParaRPr sz="2200">
              <a:solidFill>
                <a:schemeClr val="dk1"/>
              </a:solidFill>
            </a:endParaRPr>
          </a:p>
          <a:p>
            <a:pPr indent="-313055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363"/>
              <a:buChar char="○"/>
            </a:pPr>
            <a:r>
              <a:rPr lang="en" sz="2200">
                <a:solidFill>
                  <a:schemeClr val="dk1"/>
                </a:solidFill>
              </a:rPr>
              <a:t>Geopotential numbers scaled by local gravity</a:t>
            </a:r>
            <a:endParaRPr sz="2200">
              <a:solidFill>
                <a:schemeClr val="dk1"/>
              </a:solidFill>
            </a:endParaRPr>
          </a:p>
          <a:p>
            <a:pPr indent="-31305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3076"/>
              <a:buChar char="●"/>
            </a:pPr>
            <a:r>
              <a:rPr lang="en" sz="2600">
                <a:solidFill>
                  <a:schemeClr val="dk1"/>
                </a:solidFill>
              </a:rPr>
              <a:t>Dynamic heights (</a:t>
            </a:r>
            <a:r>
              <a:rPr i="1" lang="en" sz="2600">
                <a:solidFill>
                  <a:schemeClr val="dk1"/>
                </a:solidFill>
              </a:rPr>
              <a:t>H</a:t>
            </a:r>
            <a:r>
              <a:rPr baseline="30000" i="1" lang="en" sz="4300">
                <a:solidFill>
                  <a:schemeClr val="dk1"/>
                </a:solidFill>
              </a:rPr>
              <a:t>D</a:t>
            </a:r>
            <a:r>
              <a:rPr lang="en" sz="2600">
                <a:solidFill>
                  <a:schemeClr val="dk1"/>
                </a:solidFill>
              </a:rPr>
              <a:t>)</a:t>
            </a:r>
            <a:endParaRPr sz="2600">
              <a:solidFill>
                <a:schemeClr val="dk1"/>
              </a:solidFill>
            </a:endParaRPr>
          </a:p>
          <a:p>
            <a:pPr indent="-32639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200">
                <a:solidFill>
                  <a:schemeClr val="dk1"/>
                </a:solidFill>
              </a:rPr>
              <a:t>Geopotential numbers scaled by a constant gravity value</a:t>
            </a:r>
            <a:endParaRPr sz="2200">
              <a:solidFill>
                <a:schemeClr val="dk1"/>
              </a:solidFill>
            </a:endParaRPr>
          </a:p>
          <a:p>
            <a:pPr indent="-32639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200">
                <a:solidFill>
                  <a:schemeClr val="dk1"/>
                </a:solidFill>
              </a:rPr>
              <a:t>Constant along a level (lake) surface by definition</a:t>
            </a:r>
            <a:endParaRPr sz="2200">
              <a:solidFill>
                <a:schemeClr val="dk1"/>
              </a:solidFill>
            </a:endParaRPr>
          </a:p>
          <a:p>
            <a:pPr indent="-32639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200">
                <a:solidFill>
                  <a:schemeClr val="dk1"/>
                </a:solidFill>
              </a:rPr>
              <a:t>Enables the measurement of hydraulic head for water level Management</a:t>
            </a:r>
            <a:endParaRPr sz="2200">
              <a:solidFill>
                <a:schemeClr val="dk1"/>
              </a:solidFill>
            </a:endParaRPr>
          </a:p>
          <a:p>
            <a:pPr indent="-32639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200">
                <a:solidFill>
                  <a:schemeClr val="dk1"/>
                </a:solidFill>
              </a:rPr>
              <a:t>Used by all IGLD realizations</a:t>
            </a:r>
            <a:endParaRPr/>
          </a:p>
        </p:txBody>
      </p:sp>
      <p:pic>
        <p:nvPicPr>
          <p:cNvPr id="263" name="Google Shape;26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2145" y="4023721"/>
            <a:ext cx="1759726" cy="93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64" name="Google Shape;264;p33"/>
          <p:cNvSpPr/>
          <p:nvPr/>
        </p:nvSpPr>
        <p:spPr>
          <a:xfrm>
            <a:off x="5851762" y="2525350"/>
            <a:ext cx="33600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Dynamic heights, H</a:t>
            </a:r>
            <a:r>
              <a:rPr baseline="30000" i="1" lang="en" sz="14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i="1" lang="en" sz="14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and orthometric heights, H.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0800" y="1115225"/>
            <a:ext cx="2967151" cy="13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1875" y="3293325"/>
            <a:ext cx="3523476" cy="1483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Types of Heights</a:t>
            </a:r>
            <a:endParaRPr sz="2820"/>
          </a:p>
        </p:txBody>
      </p:sp>
      <p:pic>
        <p:nvPicPr>
          <p:cNvPr id="272" name="Google Shape;27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924" y="1237217"/>
            <a:ext cx="8064149" cy="3246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Hydraulic Correctors</a:t>
            </a:r>
            <a:endParaRPr sz="2820"/>
          </a:p>
        </p:txBody>
      </p:sp>
      <p:sp>
        <p:nvSpPr>
          <p:cNvPr id="278" name="Google Shape;278;p35"/>
          <p:cNvSpPr txBox="1"/>
          <p:nvPr>
            <p:ph idx="1" type="body"/>
          </p:nvPr>
        </p:nvSpPr>
        <p:spPr>
          <a:xfrm>
            <a:off x="311700" y="1152475"/>
            <a:ext cx="7799400" cy="363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-33972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 heights should be the same at all gauges on a level lake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972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reality this is not the case because of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9725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666"/>
              <a:buFont typeface="Calibri"/>
              <a:buChar char="○"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Currents, river discharge, temperature/density variations, prevailing winds, outlet drawdown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9725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666"/>
              <a:buFont typeface="Calibri"/>
              <a:buChar char="○"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Creates a lake surface “topography”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972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Hydraulic correctors (HCs) adjust the dynamic height at each gauge to agree with a single “master” gauge on each lake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only for heights of water levels</a:t>
            </a:r>
            <a:endParaRPr sz="1500">
              <a:solidFill>
                <a:schemeClr val="dk1"/>
              </a:solidFill>
            </a:endParaRPr>
          </a:p>
          <a:p>
            <a:pPr indent="-33972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IGLD (1985) HCs actually represent leveling errors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972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IGLD (2020) HCs should represent actual lake </a:t>
            </a:r>
            <a:b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topography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9725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Presently analyzing HCs for IGLD (2020)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9725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not be needed if small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9725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Seasonal gauging being used to fill in the </a:t>
            </a:r>
            <a:b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permanent network to provide a more </a:t>
            </a:r>
            <a:b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accurate HC model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2125" y="2506250"/>
            <a:ext cx="3430650" cy="2570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Datum Fundamentals</a:t>
            </a:r>
            <a:endParaRPr sz="2820"/>
          </a:p>
        </p:txBody>
      </p:sp>
      <p:sp>
        <p:nvSpPr>
          <p:cNvPr descr="Red circle" id="86" name="Google Shape;86;p18"/>
          <p:cNvSpPr/>
          <p:nvPr/>
        </p:nvSpPr>
        <p:spPr>
          <a:xfrm>
            <a:off x="2825226" y="2431637"/>
            <a:ext cx="126600" cy="126600"/>
          </a:xfrm>
          <a:prstGeom prst="ellipse">
            <a:avLst/>
          </a:prstGeom>
          <a:solidFill>
            <a:srgbClr val="FF00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" name="Google Shape;87;p18"/>
          <p:cNvSpPr txBox="1"/>
          <p:nvPr/>
        </p:nvSpPr>
        <p:spPr>
          <a:xfrm>
            <a:off x="2006263" y="1105582"/>
            <a:ext cx="2733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Find the height of a point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GNSS field campaign took place in 2022 – data processing continues (used for realizing IGLD (2020) at the water level gauge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Seasonal gauging continues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Hydraulic corrector working group is investigating the role of HCs in IGLD (2020)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IGLD (2020) is planned for release about one year after the release of the NAPGD2022 vertical datum (around 2026)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85" name="Google Shape;285;p36"/>
          <p:cNvSpPr txBox="1"/>
          <p:nvPr>
            <p:ph type="title"/>
          </p:nvPr>
        </p:nvSpPr>
        <p:spPr>
          <a:xfrm>
            <a:off x="311700" y="295225"/>
            <a:ext cx="8520600" cy="707400"/>
          </a:xfrm>
          <a:prstGeom prst="rect">
            <a:avLst/>
          </a:prstGeom>
          <a:solidFill>
            <a:srgbClr val="4A86E8">
              <a:alpha val="4167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Status of IGLD Update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Water Level Stations</a:t>
            </a:r>
            <a:endParaRPr sz="2820"/>
          </a:p>
        </p:txBody>
      </p:sp>
      <p:sp>
        <p:nvSpPr>
          <p:cNvPr id="291" name="Google Shape;291;p37"/>
          <p:cNvSpPr txBox="1"/>
          <p:nvPr>
            <p:ph idx="1" type="body"/>
          </p:nvPr>
        </p:nvSpPr>
        <p:spPr>
          <a:xfrm>
            <a:off x="311700" y="1152475"/>
            <a:ext cx="395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Permanent stations 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CHS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NOAA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USACE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ECCC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USGS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Seaway (Canada &amp; U.S.)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NYPA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OPG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Some with continuous GPS/GNSS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Seasonal gauges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Occupied bench marks at all gauges with GNSS in 2022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descr="https://lh3.googleusercontent.com/OjEZrJi04m_FveRb4GDWovwoDsIUZzumYlDSpz2kRCtlsxBdDXbBidzHbzvWc4AUYVou7ezmYviyac2JWy8ix34HTRn7ZSSbOBGCRTVcm7Rav-R9L7UInbLlCZZkQre76nhWofk" id="292" name="Google Shape;29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0"/>
            <a:ext cx="4015300" cy="247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5072" y="2479600"/>
            <a:ext cx="4889154" cy="266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Resources</a:t>
            </a:r>
            <a:endParaRPr sz="2820"/>
          </a:p>
        </p:txBody>
      </p:sp>
      <p:sp>
        <p:nvSpPr>
          <p:cNvPr id="299" name="Google Shape;299;p38"/>
          <p:cNvSpPr txBox="1"/>
          <p:nvPr>
            <p:ph idx="1" type="body"/>
          </p:nvPr>
        </p:nvSpPr>
        <p:spPr>
          <a:xfrm>
            <a:off x="311700" y="1152475"/>
            <a:ext cx="6216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IGLD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https://www.GreatLakesCC.org/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Email: </a:t>
            </a:r>
            <a:r>
              <a:rPr lang="en" u="sng">
                <a:solidFill>
                  <a:schemeClr val="hlink"/>
                </a:solidFill>
                <a:hlinkClick r:id="rId4"/>
              </a:rPr>
              <a:t>info@GreatLakesCC.org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NATRF2022 &amp; NAPGD2022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https://geodesy.noaa.gov/datums/newdatums/index.shtml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84896" y="1085488"/>
            <a:ext cx="2441225" cy="297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33">
                <a:latin typeface="Oswald"/>
                <a:ea typeface="Oswald"/>
                <a:cs typeface="Oswald"/>
                <a:sym typeface="Oswald"/>
              </a:rPr>
              <a:t>Questions</a:t>
            </a:r>
            <a:r>
              <a:rPr lang="en">
                <a:latin typeface="Oswald"/>
                <a:ea typeface="Oswald"/>
                <a:cs typeface="Oswald"/>
                <a:sym typeface="Oswald"/>
              </a:rPr>
              <a:t>?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6" name="Google Shape;306;p39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Jacob Heck, Ph.D.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jacob.heck@noaa.gov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U.S. National Geodetic Survey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National Oceanic and Atmospheric Administration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9"/>
          <p:cNvSpPr txBox="1"/>
          <p:nvPr>
            <p:ph idx="1" type="body"/>
          </p:nvPr>
        </p:nvSpPr>
        <p:spPr>
          <a:xfrm>
            <a:off x="47622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Michael Craymer, Ph.D.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michael.craymer@canada.ca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Canadian Geodetic Survey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Natural Resources Canada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423995"/>
            <a:ext cx="1828800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200" y="3425975"/>
            <a:ext cx="1828800" cy="910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 slides</a:t>
            </a:r>
            <a:endParaRPr/>
          </a:p>
        </p:txBody>
      </p:sp>
      <p:sp>
        <p:nvSpPr>
          <p:cNvPr id="315" name="Google Shape;315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518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Geopotential</a:t>
            </a:r>
            <a:endParaRPr/>
          </a:p>
        </p:txBody>
      </p:sp>
      <p:sp>
        <p:nvSpPr>
          <p:cNvPr id="321" name="Google Shape;321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descr="A series of three images that show a bucket on top of a platform being dumped out and then the contents falling through different zones." id="322" name="Google Shape;322;p41"/>
          <p:cNvSpPr txBox="1"/>
          <p:nvPr/>
        </p:nvSpPr>
        <p:spPr>
          <a:xfrm>
            <a:off x="389507" y="3690327"/>
            <a:ext cx="18861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resting water has “potential” energy just by being high up on this cliff.  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chemeClr val="dk1"/>
              </a:buClr>
              <a:buSzPts val="78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 = mgh </a:t>
            </a:r>
            <a:endParaRPr/>
          </a:p>
        </p:txBody>
      </p:sp>
      <p:sp>
        <p:nvSpPr>
          <p:cNvPr descr="A series of three images that show a bucket on top of a platform being dumped out and then the contents falling through different zones." id="323" name="Google Shape;323;p41"/>
          <p:cNvSpPr txBox="1"/>
          <p:nvPr/>
        </p:nvSpPr>
        <p:spPr>
          <a:xfrm>
            <a:off x="503806" y="4359306"/>
            <a:ext cx="8411700" cy="6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A series of three images that show a bucket on top of a platform being dumped out and then the contents falling through different zones." id="324" name="Google Shape;324;p41"/>
          <p:cNvSpPr txBox="1"/>
          <p:nvPr/>
        </p:nvSpPr>
        <p:spPr>
          <a:xfrm>
            <a:off x="3098670" y="3711432"/>
            <a:ext cx="1987800" cy="9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That potential energy can turn into real (kinetic) energy by falling.  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chemeClr val="dk1"/>
              </a:buClr>
              <a:buSzPts val="78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 = ½ mv</a:t>
            </a:r>
            <a:r>
              <a:rPr baseline="30000"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(= mgh)</a:t>
            </a:r>
            <a:endParaRPr/>
          </a:p>
        </p:txBody>
      </p:sp>
      <p:cxnSp>
        <p:nvCxnSpPr>
          <p:cNvPr descr="A series of three images that show a bucket on top of a platform being dumped out and then the contents falling through different zones." id="325" name="Google Shape;325;p41"/>
          <p:cNvCxnSpPr/>
          <p:nvPr/>
        </p:nvCxnSpPr>
        <p:spPr>
          <a:xfrm>
            <a:off x="421686" y="1602629"/>
            <a:ext cx="829200" cy="8400"/>
          </a:xfrm>
          <a:prstGeom prst="straightConnector1">
            <a:avLst/>
          </a:prstGeom>
          <a:solidFill>
            <a:schemeClr val="dk1"/>
          </a:solidFill>
          <a:ln cap="flat" cmpd="sng" w="38100">
            <a:solidFill>
              <a:srgbClr val="24406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descr="A series of three images that show a bucket on top of a platform being dumped out and then the contents falling through different zones." id="326" name="Google Shape;326;p41"/>
          <p:cNvCxnSpPr/>
          <p:nvPr/>
        </p:nvCxnSpPr>
        <p:spPr>
          <a:xfrm rot="10800000">
            <a:off x="1250907" y="1611034"/>
            <a:ext cx="0" cy="1508100"/>
          </a:xfrm>
          <a:prstGeom prst="straightConnector1">
            <a:avLst/>
          </a:prstGeom>
          <a:solidFill>
            <a:schemeClr val="dk1"/>
          </a:solidFill>
          <a:ln cap="flat" cmpd="sng" w="38100">
            <a:solidFill>
              <a:srgbClr val="24406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descr="A series of three images that show a bucket on top of a platform being dumped out and then the contents falling through different zones." id="327" name="Google Shape;327;p41"/>
          <p:cNvCxnSpPr/>
          <p:nvPr/>
        </p:nvCxnSpPr>
        <p:spPr>
          <a:xfrm>
            <a:off x="1250907" y="3119133"/>
            <a:ext cx="858300" cy="8400"/>
          </a:xfrm>
          <a:prstGeom prst="straightConnector1">
            <a:avLst/>
          </a:prstGeom>
          <a:solidFill>
            <a:schemeClr val="dk1"/>
          </a:solidFill>
          <a:ln cap="flat" cmpd="sng" w="38100">
            <a:solidFill>
              <a:srgbClr val="24406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descr="A series of three images that show a bucket on top of a platform being dumped out and then the contents falling through different zones." id="328" name="Google Shape;328;p41"/>
          <p:cNvSpPr/>
          <p:nvPr/>
        </p:nvSpPr>
        <p:spPr>
          <a:xfrm>
            <a:off x="400050" y="1591117"/>
            <a:ext cx="891600" cy="2017500"/>
          </a:xfrm>
          <a:prstGeom prst="rect">
            <a:avLst/>
          </a:prstGeom>
          <a:solidFill>
            <a:schemeClr val="dk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A series of three images that show a bucket on top of a platform being dumped out and then the contents falling through different zones." id="329" name="Google Shape;329;p41"/>
          <p:cNvSpPr/>
          <p:nvPr/>
        </p:nvSpPr>
        <p:spPr>
          <a:xfrm>
            <a:off x="1250906" y="3103068"/>
            <a:ext cx="924600" cy="515100"/>
          </a:xfrm>
          <a:prstGeom prst="rect">
            <a:avLst/>
          </a:prstGeom>
          <a:solidFill>
            <a:schemeClr val="dk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descr="A series of three images that show a bucket on top of a platform being dumped out and then the contents falling through different zones." id="330" name="Google Shape;330;p41"/>
          <p:cNvCxnSpPr/>
          <p:nvPr/>
        </p:nvCxnSpPr>
        <p:spPr>
          <a:xfrm>
            <a:off x="1393237" y="1610408"/>
            <a:ext cx="0" cy="1485000"/>
          </a:xfrm>
          <a:prstGeom prst="straightConnector1">
            <a:avLst/>
          </a:prstGeom>
          <a:noFill/>
          <a:ln cap="flat" cmpd="sng" w="9525">
            <a:solidFill>
              <a:srgbClr val="366092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descr="A series of three images that show a bucket on top of a platform being dumped out and then the contents falling through different zones." id="331" name="Google Shape;331;p41"/>
          <p:cNvSpPr txBox="1"/>
          <p:nvPr/>
        </p:nvSpPr>
        <p:spPr>
          <a:xfrm>
            <a:off x="1393237" y="2423127"/>
            <a:ext cx="276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/>
          </a:p>
        </p:txBody>
      </p:sp>
      <p:sp>
        <p:nvSpPr>
          <p:cNvPr descr="A series of three images that show a bucket on top of a platform being dumped out and then the contents falling through different zones." id="332" name="Google Shape;332;p41"/>
          <p:cNvSpPr txBox="1"/>
          <p:nvPr/>
        </p:nvSpPr>
        <p:spPr>
          <a:xfrm>
            <a:off x="5726316" y="3674593"/>
            <a:ext cx="32463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Think of the Earth as creating a “gravity field” that masses experience. I’ve drawn potential “field lines”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chemeClr val="dk1"/>
              </a:buClr>
              <a:buSzPts val="78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Potential = gh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descr="A series of three images that show a bucket on top of a platform being dumped out and then the contents falling through different zones." id="333" name="Google Shape;333;p41"/>
          <p:cNvCxnSpPr/>
          <p:nvPr/>
        </p:nvCxnSpPr>
        <p:spPr>
          <a:xfrm>
            <a:off x="5909105" y="1582626"/>
            <a:ext cx="829200" cy="8400"/>
          </a:xfrm>
          <a:prstGeom prst="straightConnector1">
            <a:avLst/>
          </a:prstGeom>
          <a:solidFill>
            <a:schemeClr val="dk1"/>
          </a:solidFill>
          <a:ln cap="flat" cmpd="sng" w="38100">
            <a:solidFill>
              <a:srgbClr val="24406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descr="A series of three images that show a bucket on top of a platform being dumped out and then the contents falling through different zones." id="334" name="Google Shape;334;p41"/>
          <p:cNvCxnSpPr/>
          <p:nvPr/>
        </p:nvCxnSpPr>
        <p:spPr>
          <a:xfrm>
            <a:off x="6738326" y="3099130"/>
            <a:ext cx="858300" cy="8400"/>
          </a:xfrm>
          <a:prstGeom prst="straightConnector1">
            <a:avLst/>
          </a:prstGeom>
          <a:solidFill>
            <a:schemeClr val="dk1"/>
          </a:solidFill>
          <a:ln cap="flat" cmpd="sng" w="38100">
            <a:solidFill>
              <a:srgbClr val="24406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descr="A series of three images that show a bucket on top of a platform being dumped out and then the contents falling through different zones." id="335" name="Google Shape;335;p41"/>
          <p:cNvGrpSpPr/>
          <p:nvPr/>
        </p:nvGrpSpPr>
        <p:grpSpPr>
          <a:xfrm>
            <a:off x="5829302" y="1565753"/>
            <a:ext cx="1794292" cy="2050318"/>
            <a:chOff x="7772400" y="1988814"/>
            <a:chExt cx="2392390" cy="2733757"/>
          </a:xfrm>
        </p:grpSpPr>
        <p:sp>
          <p:nvSpPr>
            <p:cNvPr id="336" name="Google Shape;336;p41"/>
            <p:cNvSpPr/>
            <p:nvPr/>
          </p:nvSpPr>
          <p:spPr>
            <a:xfrm>
              <a:off x="7772400" y="1988814"/>
              <a:ext cx="1188900" cy="2731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1"/>
            <p:cNvSpPr/>
            <p:nvPr/>
          </p:nvSpPr>
          <p:spPr>
            <a:xfrm>
              <a:off x="8932090" y="4035571"/>
              <a:ext cx="1232700" cy="687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descr="A series of three images that show a bucket on top of a platform being dumped out and then the contents falling through different zones." id="338" name="Google Shape;338;p41"/>
          <p:cNvCxnSpPr/>
          <p:nvPr/>
        </p:nvCxnSpPr>
        <p:spPr>
          <a:xfrm>
            <a:off x="6817178" y="2775111"/>
            <a:ext cx="658800" cy="0"/>
          </a:xfrm>
          <a:prstGeom prst="straightConnector1">
            <a:avLst/>
          </a:prstGeom>
          <a:solidFill>
            <a:schemeClr val="dk1"/>
          </a:solidFill>
          <a:ln cap="flat" cmpd="sng" w="38100">
            <a:solidFill>
              <a:srgbClr val="24406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descr="A series of three images that show a bucket on top of a platform being dumped out and then the contents falling through different zones." id="339" name="Google Shape;339;p41"/>
          <p:cNvCxnSpPr/>
          <p:nvPr/>
        </p:nvCxnSpPr>
        <p:spPr>
          <a:xfrm>
            <a:off x="6817178" y="2504303"/>
            <a:ext cx="658800" cy="0"/>
          </a:xfrm>
          <a:prstGeom prst="straightConnector1">
            <a:avLst/>
          </a:prstGeom>
          <a:solidFill>
            <a:schemeClr val="dk1"/>
          </a:solidFill>
          <a:ln cap="flat" cmpd="sng" w="38100">
            <a:solidFill>
              <a:srgbClr val="36609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descr="A series of three images that show a bucket on top of a platform being dumped out and then the contents falling through different zones." id="340" name="Google Shape;340;p41"/>
          <p:cNvCxnSpPr/>
          <p:nvPr/>
        </p:nvCxnSpPr>
        <p:spPr>
          <a:xfrm>
            <a:off x="6817178" y="2233494"/>
            <a:ext cx="658800" cy="0"/>
          </a:xfrm>
          <a:prstGeom prst="straightConnector1">
            <a:avLst/>
          </a:prstGeom>
          <a:solidFill>
            <a:schemeClr val="dk1"/>
          </a:solidFill>
          <a:ln cap="flat" cmpd="sng" w="38100">
            <a:solidFill>
              <a:srgbClr val="93B3D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descr="A series of three images that show a bucket on top of a platform being dumped out and then the contents falling through different zones." id="341" name="Google Shape;341;p41"/>
          <p:cNvCxnSpPr/>
          <p:nvPr/>
        </p:nvCxnSpPr>
        <p:spPr>
          <a:xfrm>
            <a:off x="6817178" y="1962686"/>
            <a:ext cx="658800" cy="0"/>
          </a:xfrm>
          <a:prstGeom prst="straightConnector1">
            <a:avLst/>
          </a:prstGeom>
          <a:solidFill>
            <a:schemeClr val="dk1"/>
          </a:solidFill>
          <a:ln cap="flat" cmpd="sng" w="38100">
            <a:solidFill>
              <a:srgbClr val="B7CCE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descr="A series of three images that show a bucket on top of a platform being dumped out and then the contents falling through different zones." id="342" name="Google Shape;342;p41"/>
          <p:cNvCxnSpPr/>
          <p:nvPr/>
        </p:nvCxnSpPr>
        <p:spPr>
          <a:xfrm>
            <a:off x="6817178" y="1674342"/>
            <a:ext cx="658800" cy="0"/>
          </a:xfrm>
          <a:prstGeom prst="straightConnector1">
            <a:avLst/>
          </a:prstGeom>
          <a:solidFill>
            <a:schemeClr val="dk1"/>
          </a:solidFill>
          <a:ln cap="flat" cmpd="sng" w="38100">
            <a:solidFill>
              <a:srgbClr val="DAE5F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descr="A series of three images that show a bucket on top of a platform being dumped out and then the contents falling through different zones." id="343" name="Google Shape;343;p41"/>
          <p:cNvSpPr/>
          <p:nvPr/>
        </p:nvSpPr>
        <p:spPr>
          <a:xfrm>
            <a:off x="6747205" y="3015848"/>
            <a:ext cx="758126" cy="104248"/>
          </a:xfrm>
          <a:custGeom>
            <a:rect b="b" l="l" r="r" t="t"/>
            <a:pathLst>
              <a:path extrusionOk="0" h="295738" w="2166075">
                <a:moveTo>
                  <a:pt x="133352" y="285832"/>
                </a:moveTo>
                <a:cubicBezTo>
                  <a:pt x="-155573" y="263607"/>
                  <a:pt x="92077" y="181057"/>
                  <a:pt x="247652" y="133432"/>
                </a:cubicBezTo>
                <a:cubicBezTo>
                  <a:pt x="403227" y="85807"/>
                  <a:pt x="774702" y="-3093"/>
                  <a:pt x="1066802" y="82"/>
                </a:cubicBezTo>
                <a:cubicBezTo>
                  <a:pt x="1358902" y="3257"/>
                  <a:pt x="1847852" y="108032"/>
                  <a:pt x="2000252" y="152482"/>
                </a:cubicBezTo>
                <a:cubicBezTo>
                  <a:pt x="2152652" y="196932"/>
                  <a:pt x="2289177" y="244557"/>
                  <a:pt x="1981202" y="266782"/>
                </a:cubicBezTo>
                <a:cubicBezTo>
                  <a:pt x="1673227" y="289007"/>
                  <a:pt x="422277" y="308057"/>
                  <a:pt x="133352" y="285832"/>
                </a:cubicBezTo>
                <a:close/>
              </a:path>
            </a:pathLst>
          </a:custGeom>
          <a:solidFill>
            <a:schemeClr val="accent1"/>
          </a:solidFill>
          <a:ln cap="flat" cmpd="sng" w="25400">
            <a:solidFill>
              <a:srgbClr val="6324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A series of three images that show a bucket on top of a platform being dumped out and then the contents falling through different zones." id="344" name="Google Shape;344;p41"/>
          <p:cNvSpPr/>
          <p:nvPr/>
        </p:nvSpPr>
        <p:spPr>
          <a:xfrm>
            <a:off x="2109315" y="4746016"/>
            <a:ext cx="5680200" cy="32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Gravity x Height  is “Geopotential”.  This is what water “feels”.</a:t>
            </a:r>
            <a:endParaRPr sz="15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descr="A series of three images that show a bucket on top of a platform being dumped out and then the contents falling through different zones." id="345" name="Google Shape;345;p41"/>
          <p:cNvGrpSpPr/>
          <p:nvPr/>
        </p:nvGrpSpPr>
        <p:grpSpPr>
          <a:xfrm>
            <a:off x="3117396" y="1559041"/>
            <a:ext cx="1781162" cy="2050318"/>
            <a:chOff x="4178300" y="2007100"/>
            <a:chExt cx="2374883" cy="2733758"/>
          </a:xfrm>
        </p:grpSpPr>
        <p:sp>
          <p:nvSpPr>
            <p:cNvPr id="346" name="Google Shape;346;p41"/>
            <p:cNvSpPr/>
            <p:nvPr/>
          </p:nvSpPr>
          <p:spPr>
            <a:xfrm>
              <a:off x="4178300" y="2007100"/>
              <a:ext cx="1188900" cy="2731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1"/>
            <p:cNvSpPr/>
            <p:nvPr/>
          </p:nvSpPr>
          <p:spPr>
            <a:xfrm>
              <a:off x="5320483" y="4053858"/>
              <a:ext cx="1232700" cy="687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descr="A series of three images that show a bucket on top of a platform being dumped out and then the contents falling through different zones." id="348" name="Google Shape;348;p41"/>
          <p:cNvSpPr/>
          <p:nvPr/>
        </p:nvSpPr>
        <p:spPr>
          <a:xfrm rot="-2454407">
            <a:off x="4182768" y="2665509"/>
            <a:ext cx="341768" cy="306039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descr="A series of three images that show a bucket on top of a platform being dumped out and then the contents falling through different zones." id="349" name="Google Shape;349;p41"/>
          <p:cNvCxnSpPr/>
          <p:nvPr/>
        </p:nvCxnSpPr>
        <p:spPr>
          <a:xfrm>
            <a:off x="4238625" y="2176045"/>
            <a:ext cx="0" cy="41940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descr="A series of three images that show a bucket on top of a platform being dumped out and then the contents falling through different zones." id="350" name="Google Shape;350;p41"/>
          <p:cNvCxnSpPr/>
          <p:nvPr/>
        </p:nvCxnSpPr>
        <p:spPr>
          <a:xfrm>
            <a:off x="4352925" y="2076616"/>
            <a:ext cx="0" cy="41940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descr="A series of three images that show a bucket on top of a platform being dumped out and then the contents falling through different zones." id="351" name="Google Shape;351;p41"/>
          <p:cNvCxnSpPr/>
          <p:nvPr/>
        </p:nvCxnSpPr>
        <p:spPr>
          <a:xfrm>
            <a:off x="4467225" y="2176045"/>
            <a:ext cx="0" cy="41940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descr="A series of three images that show a bucket on top of a platform being dumped out and then the contents falling through different zones." id="352" name="Google Shape;352;p41"/>
          <p:cNvSpPr/>
          <p:nvPr/>
        </p:nvSpPr>
        <p:spPr>
          <a:xfrm>
            <a:off x="5829300" y="931393"/>
            <a:ext cx="1785900" cy="2676300"/>
          </a:xfrm>
          <a:prstGeom prst="rect">
            <a:avLst/>
          </a:prstGeom>
          <a:noFill/>
          <a:ln cap="flat" cmpd="sng" w="25400">
            <a:solidFill>
              <a:srgbClr val="3660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A series of three images that show a bucket on top of a platform being dumped out and then the contents falling through different zones." id="353" name="Google Shape;353;p41"/>
          <p:cNvSpPr/>
          <p:nvPr/>
        </p:nvSpPr>
        <p:spPr>
          <a:xfrm>
            <a:off x="707436" y="1229973"/>
            <a:ext cx="400200" cy="372600"/>
          </a:xfrm>
          <a:prstGeom prst="can">
            <a:avLst>
              <a:gd fmla="val 25000" name="adj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A series of three images that show a bucket on top of a platform being dumped out and then the contents falling through different zones." id="354" name="Google Shape;354;p41"/>
          <p:cNvSpPr/>
          <p:nvPr/>
        </p:nvSpPr>
        <p:spPr>
          <a:xfrm>
            <a:off x="389506" y="931684"/>
            <a:ext cx="1785900" cy="2684700"/>
          </a:xfrm>
          <a:prstGeom prst="rect">
            <a:avLst/>
          </a:prstGeom>
          <a:solidFill>
            <a:srgbClr val="938953">
              <a:alpha val="0"/>
            </a:srgbClr>
          </a:solidFill>
          <a:ln cap="flat" cmpd="sng" w="25400">
            <a:solidFill>
              <a:srgbClr val="3660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A series of three images that show a bucket on top of a platform being dumped out and then the contents falling through different zones." id="355" name="Google Shape;355;p41"/>
          <p:cNvSpPr/>
          <p:nvPr/>
        </p:nvSpPr>
        <p:spPr>
          <a:xfrm rot="6278125">
            <a:off x="3750968" y="1195713"/>
            <a:ext cx="347888" cy="428511"/>
          </a:xfrm>
          <a:prstGeom prst="can">
            <a:avLst>
              <a:gd fmla="val 25000" name="adj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A series of three images that show a bucket on top of a platform being dumped out and then the contents falling through different zones." id="356" name="Google Shape;356;p41"/>
          <p:cNvSpPr/>
          <p:nvPr/>
        </p:nvSpPr>
        <p:spPr>
          <a:xfrm>
            <a:off x="3120595" y="933175"/>
            <a:ext cx="1785900" cy="2676900"/>
          </a:xfrm>
          <a:prstGeom prst="rect">
            <a:avLst/>
          </a:prstGeom>
          <a:solidFill>
            <a:schemeClr val="dk1">
              <a:alpha val="0"/>
            </a:schemeClr>
          </a:solidFill>
          <a:ln cap="flat" cmpd="sng" w="25400">
            <a:solidFill>
              <a:srgbClr val="3660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A series of three images that show a bucket on top of a platform being dumped out and then the contents falling through different zones." id="357" name="Google Shape;357;p41"/>
          <p:cNvSpPr/>
          <p:nvPr/>
        </p:nvSpPr>
        <p:spPr>
          <a:xfrm rot="6278125">
            <a:off x="6459673" y="1181998"/>
            <a:ext cx="347888" cy="428511"/>
          </a:xfrm>
          <a:prstGeom prst="can">
            <a:avLst>
              <a:gd fmla="val 25000" name="adj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2"/>
          <p:cNvSpPr txBox="1"/>
          <p:nvPr>
            <p:ph type="title"/>
          </p:nvPr>
        </p:nvSpPr>
        <p:spPr>
          <a:xfrm>
            <a:off x="716145" y="96736"/>
            <a:ext cx="76389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GREAT LAKES SYSTEM PROFILE</a:t>
            </a:r>
            <a:endParaRPr/>
          </a:p>
        </p:txBody>
      </p:sp>
      <p:sp>
        <p:nvSpPr>
          <p:cNvPr id="364" name="Google Shape;364;p42"/>
          <p:cNvSpPr txBox="1"/>
          <p:nvPr>
            <p:ph idx="1" type="body"/>
          </p:nvPr>
        </p:nvSpPr>
        <p:spPr>
          <a:xfrm>
            <a:off x="200025" y="771525"/>
            <a:ext cx="8744100" cy="4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5" name="Google Shape;36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024" y="1209122"/>
            <a:ext cx="8527057" cy="3551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Datum Fundamentals</a:t>
            </a:r>
            <a:endParaRPr sz="2820"/>
          </a:p>
        </p:txBody>
      </p:sp>
      <p:sp>
        <p:nvSpPr>
          <p:cNvPr descr="Red circle" id="93" name="Google Shape;93;p19"/>
          <p:cNvSpPr/>
          <p:nvPr/>
        </p:nvSpPr>
        <p:spPr>
          <a:xfrm>
            <a:off x="2825226" y="2431637"/>
            <a:ext cx="126600" cy="126600"/>
          </a:xfrm>
          <a:prstGeom prst="ellipse">
            <a:avLst/>
          </a:prstGeom>
          <a:solidFill>
            <a:srgbClr val="FF00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19"/>
          <p:cNvSpPr txBox="1"/>
          <p:nvPr/>
        </p:nvSpPr>
        <p:spPr>
          <a:xfrm>
            <a:off x="2006263" y="1105582"/>
            <a:ext cx="2733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Find the height of a point</a:t>
            </a:r>
            <a:endParaRPr/>
          </a:p>
        </p:txBody>
      </p:sp>
      <p:sp>
        <p:nvSpPr>
          <p:cNvPr descr="Perpendicular black lines representing coordinate axes, with dashed lines going towards a dot with numbers next to it representing coordinates." id="95" name="Google Shape;95;p19"/>
          <p:cNvSpPr txBox="1"/>
          <p:nvPr/>
        </p:nvSpPr>
        <p:spPr>
          <a:xfrm>
            <a:off x="1775816" y="3600889"/>
            <a:ext cx="271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descr="Perpendicular black lines representing coordinate axes, with dashed lines going towards a dot with numbers next to it representing coordinates." id="96" name="Google Shape;96;p19"/>
          <p:cNvSpPr txBox="1"/>
          <p:nvPr/>
        </p:nvSpPr>
        <p:spPr>
          <a:xfrm>
            <a:off x="1801063" y="3010510"/>
            <a:ext cx="275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/>
          </a:p>
        </p:txBody>
      </p:sp>
      <p:sp>
        <p:nvSpPr>
          <p:cNvPr descr="Perpendicular black lines representing coordinate axes, with dashed lines going towards a dot with numbers next to it representing coordinates." id="97" name="Google Shape;97;p19"/>
          <p:cNvSpPr txBox="1"/>
          <p:nvPr/>
        </p:nvSpPr>
        <p:spPr>
          <a:xfrm>
            <a:off x="1793416" y="2407688"/>
            <a:ext cx="271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/>
          </a:p>
        </p:txBody>
      </p:sp>
      <p:sp>
        <p:nvSpPr>
          <p:cNvPr descr="Perpendicular black lines representing coordinate axes, with dashed lines going towards a dot with numbers next to it representing coordinates." id="98" name="Google Shape;98;p19"/>
          <p:cNvSpPr txBox="1"/>
          <p:nvPr/>
        </p:nvSpPr>
        <p:spPr>
          <a:xfrm>
            <a:off x="1800229" y="1788253"/>
            <a:ext cx="271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/>
          </a:p>
        </p:txBody>
      </p:sp>
      <p:grpSp>
        <p:nvGrpSpPr>
          <p:cNvPr descr="Perpendicular black lines representing coordinate axes, with dashed lines going towards a dot with numbers next to it representing coordinates." id="99" name="Google Shape;99;p19"/>
          <p:cNvGrpSpPr/>
          <p:nvPr/>
        </p:nvGrpSpPr>
        <p:grpSpPr>
          <a:xfrm>
            <a:off x="2016810" y="1412628"/>
            <a:ext cx="155935" cy="2921941"/>
            <a:chOff x="1025754" y="1547446"/>
            <a:chExt cx="239495" cy="4487700"/>
          </a:xfrm>
        </p:grpSpPr>
        <p:cxnSp>
          <p:nvCxnSpPr>
            <p:cNvPr id="100" name="Google Shape;100;p19"/>
            <p:cNvCxnSpPr/>
            <p:nvPr/>
          </p:nvCxnSpPr>
          <p:spPr>
            <a:xfrm>
              <a:off x="1123406" y="1547446"/>
              <a:ext cx="15600" cy="44877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round/>
              <a:headEnd len="med" w="med" type="stealth"/>
              <a:tailEnd len="sm" w="sm" type="none"/>
            </a:ln>
          </p:spPr>
        </p:cxnSp>
        <p:cxnSp>
          <p:nvCxnSpPr>
            <p:cNvPr id="101" name="Google Shape;101;p19"/>
            <p:cNvCxnSpPr/>
            <p:nvPr/>
          </p:nvCxnSpPr>
          <p:spPr>
            <a:xfrm>
              <a:off x="1040645" y="5120640"/>
              <a:ext cx="2109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2" name="Google Shape;102;p19"/>
            <p:cNvCxnSpPr/>
            <p:nvPr/>
          </p:nvCxnSpPr>
          <p:spPr>
            <a:xfrm>
              <a:off x="1054349" y="4183966"/>
              <a:ext cx="2109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3" name="Google Shape;103;p19"/>
            <p:cNvCxnSpPr/>
            <p:nvPr/>
          </p:nvCxnSpPr>
          <p:spPr>
            <a:xfrm>
              <a:off x="1025754" y="2319998"/>
              <a:ext cx="2109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4" name="Google Shape;104;p19"/>
            <p:cNvCxnSpPr/>
            <p:nvPr/>
          </p:nvCxnSpPr>
          <p:spPr>
            <a:xfrm>
              <a:off x="1040645" y="3247293"/>
              <a:ext cx="2109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descr="dashed line at 3" id="105" name="Google Shape;105;p19"/>
          <p:cNvCxnSpPr/>
          <p:nvPr/>
        </p:nvCxnSpPr>
        <p:spPr>
          <a:xfrm>
            <a:off x="2090609" y="4334425"/>
            <a:ext cx="2926200" cy="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106" name="Google Shape;106;p19"/>
          <p:cNvSpPr txBox="1"/>
          <p:nvPr/>
        </p:nvSpPr>
        <p:spPr>
          <a:xfrm>
            <a:off x="5271899" y="4149750"/>
            <a:ext cx="171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Datum </a:t>
            </a:r>
            <a:r>
              <a:rPr lang="en" sz="1800">
                <a:solidFill>
                  <a:schemeClr val="dk1"/>
                </a:solidFill>
              </a:rPr>
              <a:t>A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0</a:t>
            </a:r>
            <a:endParaRPr/>
          </a:p>
        </p:txBody>
      </p:sp>
      <p:cxnSp>
        <p:nvCxnSpPr>
          <p:cNvPr descr="Dashed line" id="107" name="Google Shape;107;p19"/>
          <p:cNvCxnSpPr/>
          <p:nvPr/>
        </p:nvCxnSpPr>
        <p:spPr>
          <a:xfrm>
            <a:off x="2090609" y="2519358"/>
            <a:ext cx="668100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08" name="Google Shape;108;p19"/>
          <p:cNvCxnSpPr/>
          <p:nvPr/>
        </p:nvCxnSpPr>
        <p:spPr>
          <a:xfrm rot="10800000">
            <a:off x="2975000" y="2515425"/>
            <a:ext cx="7500" cy="182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9" name="Google Shape;109;p19"/>
          <p:cNvSpPr txBox="1"/>
          <p:nvPr/>
        </p:nvSpPr>
        <p:spPr>
          <a:xfrm>
            <a:off x="3221275" y="3191500"/>
            <a:ext cx="191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Height = 3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Google Shape;114;p20"/>
          <p:cNvCxnSpPr/>
          <p:nvPr/>
        </p:nvCxnSpPr>
        <p:spPr>
          <a:xfrm>
            <a:off x="2084832" y="1408176"/>
            <a:ext cx="10200" cy="29445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solid"/>
            <a:round/>
            <a:headEnd len="med" w="med" type="stealth"/>
            <a:tailEnd len="sm" w="sm" type="none"/>
          </a:ln>
        </p:spPr>
      </p:cxnSp>
      <p:sp>
        <p:nvSpPr>
          <p:cNvPr id="115" name="Google Shape;11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Datum Fundamentals</a:t>
            </a:r>
            <a:endParaRPr sz="2820"/>
          </a:p>
        </p:txBody>
      </p:sp>
      <p:sp>
        <p:nvSpPr>
          <p:cNvPr descr="Red circle" id="116" name="Google Shape;116;p20"/>
          <p:cNvSpPr/>
          <p:nvPr/>
        </p:nvSpPr>
        <p:spPr>
          <a:xfrm>
            <a:off x="2825226" y="2431637"/>
            <a:ext cx="126600" cy="126600"/>
          </a:xfrm>
          <a:prstGeom prst="ellipse">
            <a:avLst/>
          </a:prstGeom>
          <a:solidFill>
            <a:srgbClr val="FF00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2006263" y="1105582"/>
            <a:ext cx="2733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Find the height of a point</a:t>
            </a:r>
            <a:endParaRPr/>
          </a:p>
        </p:txBody>
      </p:sp>
      <p:sp>
        <p:nvSpPr>
          <p:cNvPr descr="Perpendicular black lines representing coordinate axes, with dashed lines going towards a dot with numbers next to it representing coordinates." id="118" name="Google Shape;118;p20"/>
          <p:cNvSpPr txBox="1"/>
          <p:nvPr/>
        </p:nvSpPr>
        <p:spPr>
          <a:xfrm>
            <a:off x="1801063" y="3010510"/>
            <a:ext cx="275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descr="Perpendicular black lines representing coordinate axes, with dashed lines going towards a dot with numbers next to it representing coordinates." id="119" name="Google Shape;119;p20"/>
          <p:cNvSpPr txBox="1"/>
          <p:nvPr/>
        </p:nvSpPr>
        <p:spPr>
          <a:xfrm>
            <a:off x="1793416" y="2407688"/>
            <a:ext cx="271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/>
          </a:p>
        </p:txBody>
      </p:sp>
      <p:sp>
        <p:nvSpPr>
          <p:cNvPr descr="Perpendicular black lines representing coordinate axes, with dashed lines going towards a dot with numbers next to it representing coordinates." id="120" name="Google Shape;120;p20"/>
          <p:cNvSpPr txBox="1"/>
          <p:nvPr/>
        </p:nvSpPr>
        <p:spPr>
          <a:xfrm>
            <a:off x="1800229" y="1788253"/>
            <a:ext cx="271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/>
          </a:p>
        </p:txBody>
      </p:sp>
      <p:grpSp>
        <p:nvGrpSpPr>
          <p:cNvPr descr="Perpendicular black lines representing coordinate axes, with dashed lines going towards a dot with numbers next to it representing coordinates." id="121" name="Google Shape;121;p20"/>
          <p:cNvGrpSpPr/>
          <p:nvPr/>
        </p:nvGrpSpPr>
        <p:grpSpPr>
          <a:xfrm>
            <a:off x="2016810" y="1412628"/>
            <a:ext cx="155935" cy="2350015"/>
            <a:chOff x="1025754" y="1547446"/>
            <a:chExt cx="239495" cy="3609300"/>
          </a:xfrm>
        </p:grpSpPr>
        <p:cxnSp>
          <p:nvCxnSpPr>
            <p:cNvPr id="122" name="Google Shape;122;p20"/>
            <p:cNvCxnSpPr/>
            <p:nvPr/>
          </p:nvCxnSpPr>
          <p:spPr>
            <a:xfrm>
              <a:off x="1123406" y="1547446"/>
              <a:ext cx="15600" cy="36093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round/>
              <a:headEnd len="med" w="med" type="stealth"/>
              <a:tailEnd len="sm" w="sm" type="none"/>
            </a:ln>
          </p:spPr>
        </p:cxnSp>
        <p:cxnSp>
          <p:nvCxnSpPr>
            <p:cNvPr id="123" name="Google Shape;123;p20"/>
            <p:cNvCxnSpPr/>
            <p:nvPr/>
          </p:nvCxnSpPr>
          <p:spPr>
            <a:xfrm>
              <a:off x="1054349" y="4183966"/>
              <a:ext cx="2109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4" name="Google Shape;124;p20"/>
            <p:cNvCxnSpPr/>
            <p:nvPr/>
          </p:nvCxnSpPr>
          <p:spPr>
            <a:xfrm>
              <a:off x="1025754" y="2319998"/>
              <a:ext cx="2109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5" name="Google Shape;125;p20"/>
            <p:cNvCxnSpPr/>
            <p:nvPr/>
          </p:nvCxnSpPr>
          <p:spPr>
            <a:xfrm>
              <a:off x="1040645" y="3247293"/>
              <a:ext cx="2109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descr="dashed line at 3" id="126" name="Google Shape;126;p20"/>
          <p:cNvCxnSpPr/>
          <p:nvPr/>
        </p:nvCxnSpPr>
        <p:spPr>
          <a:xfrm>
            <a:off x="2090609" y="4334425"/>
            <a:ext cx="2926200" cy="0"/>
          </a:xfrm>
          <a:prstGeom prst="straightConnector1">
            <a:avLst/>
          </a:prstGeom>
          <a:noFill/>
          <a:ln cap="flat" cmpd="sng" w="254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127" name="Google Shape;127;p20"/>
          <p:cNvSpPr txBox="1"/>
          <p:nvPr/>
        </p:nvSpPr>
        <p:spPr>
          <a:xfrm>
            <a:off x="5271899" y="4149750"/>
            <a:ext cx="171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Datum </a:t>
            </a:r>
            <a:r>
              <a:rPr lang="en" sz="1800">
                <a:solidFill>
                  <a:srgbClr val="A5A5A5"/>
                </a:solidFill>
              </a:rPr>
              <a:t>A</a:t>
            </a:r>
            <a:r>
              <a:rPr lang="en" sz="1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= 0</a:t>
            </a:r>
            <a:endParaRPr>
              <a:solidFill>
                <a:srgbClr val="A5A5A5"/>
              </a:solidFill>
            </a:endParaRPr>
          </a:p>
        </p:txBody>
      </p:sp>
      <p:cxnSp>
        <p:nvCxnSpPr>
          <p:cNvPr descr="Dashed line" id="128" name="Google Shape;128;p20"/>
          <p:cNvCxnSpPr/>
          <p:nvPr/>
        </p:nvCxnSpPr>
        <p:spPr>
          <a:xfrm>
            <a:off x="2090609" y="2519358"/>
            <a:ext cx="668100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29" name="Google Shape;129;p20"/>
          <p:cNvCxnSpPr/>
          <p:nvPr/>
        </p:nvCxnSpPr>
        <p:spPr>
          <a:xfrm rot="10800000">
            <a:off x="2975000" y="2514480"/>
            <a:ext cx="7500" cy="123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0" name="Google Shape;130;p20"/>
          <p:cNvSpPr txBox="1"/>
          <p:nvPr/>
        </p:nvSpPr>
        <p:spPr>
          <a:xfrm>
            <a:off x="3221275" y="3191500"/>
            <a:ext cx="1913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Height relative to Datum B = 2</a:t>
            </a:r>
            <a:endParaRPr/>
          </a:p>
        </p:txBody>
      </p:sp>
      <p:sp>
        <p:nvSpPr>
          <p:cNvPr id="131" name="Google Shape;131;p20"/>
          <p:cNvSpPr txBox="1"/>
          <p:nvPr/>
        </p:nvSpPr>
        <p:spPr>
          <a:xfrm>
            <a:off x="4298075" y="1599175"/>
            <a:ext cx="381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point (same position in space) but reference to a different datum</a:t>
            </a:r>
            <a:endParaRPr/>
          </a:p>
        </p:txBody>
      </p:sp>
      <p:cxnSp>
        <p:nvCxnSpPr>
          <p:cNvPr descr="dashed line at 3" id="132" name="Google Shape;132;p20"/>
          <p:cNvCxnSpPr/>
          <p:nvPr/>
        </p:nvCxnSpPr>
        <p:spPr>
          <a:xfrm>
            <a:off x="2090609" y="3750900"/>
            <a:ext cx="2926200" cy="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133" name="Google Shape;133;p20"/>
          <p:cNvSpPr txBox="1"/>
          <p:nvPr/>
        </p:nvSpPr>
        <p:spPr>
          <a:xfrm>
            <a:off x="5245953" y="3526550"/>
            <a:ext cx="180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Datum B = 0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Different Types of Datums</a:t>
            </a:r>
            <a:endParaRPr sz="2820"/>
          </a:p>
        </p:txBody>
      </p:sp>
      <p:cxnSp>
        <p:nvCxnSpPr>
          <p:cNvPr id="139" name="Google Shape;139;p21"/>
          <p:cNvCxnSpPr/>
          <p:nvPr/>
        </p:nvCxnSpPr>
        <p:spPr>
          <a:xfrm flipH="1" rot="10800000">
            <a:off x="362625" y="1976100"/>
            <a:ext cx="7112100" cy="147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0" name="Google Shape;140;p21"/>
          <p:cNvCxnSpPr/>
          <p:nvPr/>
        </p:nvCxnSpPr>
        <p:spPr>
          <a:xfrm flipH="1" rot="10800000">
            <a:off x="370025" y="2283325"/>
            <a:ext cx="7097400" cy="183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41" name="Google Shape;141;p21"/>
          <p:cNvCxnSpPr/>
          <p:nvPr/>
        </p:nvCxnSpPr>
        <p:spPr>
          <a:xfrm>
            <a:off x="347825" y="4521850"/>
            <a:ext cx="7252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2" name="Google Shape;142;p21"/>
          <p:cNvSpPr/>
          <p:nvPr/>
        </p:nvSpPr>
        <p:spPr>
          <a:xfrm>
            <a:off x="7674550" y="1361725"/>
            <a:ext cx="199800" cy="732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1"/>
          <p:cNvSpPr txBox="1"/>
          <p:nvPr/>
        </p:nvSpPr>
        <p:spPr>
          <a:xfrm>
            <a:off x="311700" y="1620750"/>
            <a:ext cx="86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MWL</a:t>
            </a:r>
            <a:endParaRPr b="1"/>
          </a:p>
        </p:txBody>
      </p:sp>
      <p:sp>
        <p:nvSpPr>
          <p:cNvPr id="144" name="Google Shape;144;p21"/>
          <p:cNvSpPr txBox="1"/>
          <p:nvPr/>
        </p:nvSpPr>
        <p:spPr>
          <a:xfrm>
            <a:off x="311700" y="2338625"/>
            <a:ext cx="195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LWD (Chart Datum)</a:t>
            </a:r>
            <a:endParaRPr b="1"/>
          </a:p>
        </p:txBody>
      </p:sp>
      <p:sp>
        <p:nvSpPr>
          <p:cNvPr id="145" name="Google Shape;145;p21"/>
          <p:cNvSpPr txBox="1"/>
          <p:nvPr/>
        </p:nvSpPr>
        <p:spPr>
          <a:xfrm>
            <a:off x="347825" y="4059725"/>
            <a:ext cx="334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Fundamental vertical datum (IGLD)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146" name="Google Shape;146;p21"/>
          <p:cNvCxnSpPr/>
          <p:nvPr/>
        </p:nvCxnSpPr>
        <p:spPr>
          <a:xfrm flipH="1" rot="10800000">
            <a:off x="7600625" y="1369225"/>
            <a:ext cx="14700" cy="312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7" name="Google Shape;147;p21"/>
          <p:cNvSpPr txBox="1"/>
          <p:nvPr/>
        </p:nvSpPr>
        <p:spPr>
          <a:xfrm>
            <a:off x="7642750" y="2688650"/>
            <a:ext cx="96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r>
              <a:rPr baseline="30000" lang="en"/>
              <a:t>D </a:t>
            </a:r>
            <a:r>
              <a:rPr lang="en"/>
              <a:t>of BM</a:t>
            </a:r>
            <a:endParaRPr/>
          </a:p>
        </p:txBody>
      </p:sp>
      <p:sp>
        <p:nvSpPr>
          <p:cNvPr id="148" name="Google Shape;148;p21"/>
          <p:cNvSpPr txBox="1"/>
          <p:nvPr/>
        </p:nvSpPr>
        <p:spPr>
          <a:xfrm>
            <a:off x="7874350" y="1524550"/>
            <a:ext cx="56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BM</a:t>
            </a:r>
            <a:endParaRPr/>
          </a:p>
        </p:txBody>
      </p:sp>
      <p:sp>
        <p:nvSpPr>
          <p:cNvPr id="149" name="Google Shape;149;p21"/>
          <p:cNvSpPr/>
          <p:nvPr/>
        </p:nvSpPr>
        <p:spPr>
          <a:xfrm>
            <a:off x="6780750" y="1494950"/>
            <a:ext cx="1337785" cy="1243822"/>
          </a:xfrm>
          <a:custGeom>
            <a:rect b="b" l="l" r="r" t="t"/>
            <a:pathLst>
              <a:path extrusionOk="0" h="49733" w="51817">
                <a:moveTo>
                  <a:pt x="51817" y="0"/>
                </a:moveTo>
                <a:cubicBezTo>
                  <a:pt x="46686" y="1628"/>
                  <a:pt x="29319" y="2615"/>
                  <a:pt x="21030" y="9769"/>
                </a:cubicBezTo>
                <a:cubicBezTo>
                  <a:pt x="12741" y="16923"/>
                  <a:pt x="5538" y="36263"/>
                  <a:pt x="2084" y="42924"/>
                </a:cubicBezTo>
                <a:cubicBezTo>
                  <a:pt x="-1370" y="49585"/>
                  <a:pt x="604" y="48598"/>
                  <a:pt x="308" y="49733"/>
                </a:cubicBezTo>
              </a:path>
            </a:pathLst>
          </a:custGeom>
          <a:noFill/>
          <a:ln cap="flat" cmpd="sng" w="38100">
            <a:solidFill>
              <a:srgbClr val="632423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50" name="Google Shape;150;p21"/>
          <p:cNvCxnSpPr/>
          <p:nvPr/>
        </p:nvCxnSpPr>
        <p:spPr>
          <a:xfrm rot="10800000">
            <a:off x="4566025" y="2295175"/>
            <a:ext cx="9000" cy="2206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1" name="Google Shape;151;p21"/>
          <p:cNvSpPr txBox="1"/>
          <p:nvPr/>
        </p:nvSpPr>
        <p:spPr>
          <a:xfrm>
            <a:off x="2134825" y="2948525"/>
            <a:ext cx="244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Height of LWD above fundamental vertical datum</a:t>
            </a:r>
            <a:endParaRPr/>
          </a:p>
        </p:txBody>
      </p:sp>
      <p:cxnSp>
        <p:nvCxnSpPr>
          <p:cNvPr id="152" name="Google Shape;152;p21"/>
          <p:cNvCxnSpPr/>
          <p:nvPr/>
        </p:nvCxnSpPr>
        <p:spPr>
          <a:xfrm rot="10800000">
            <a:off x="5434275" y="2020775"/>
            <a:ext cx="11400" cy="248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3" name="Google Shape;153;p21"/>
          <p:cNvSpPr txBox="1"/>
          <p:nvPr/>
        </p:nvSpPr>
        <p:spPr>
          <a:xfrm>
            <a:off x="5455095" y="3051425"/>
            <a:ext cx="1228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height above fundamental vertical datum</a:t>
            </a:r>
            <a:endParaRPr/>
          </a:p>
        </p:txBody>
      </p:sp>
      <p:cxnSp>
        <p:nvCxnSpPr>
          <p:cNvPr id="154" name="Google Shape;154;p21"/>
          <p:cNvCxnSpPr/>
          <p:nvPr/>
        </p:nvCxnSpPr>
        <p:spPr>
          <a:xfrm rot="10800000">
            <a:off x="3756550" y="1962325"/>
            <a:ext cx="9000" cy="31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5" name="Google Shape;155;p21"/>
          <p:cNvSpPr txBox="1"/>
          <p:nvPr/>
        </p:nvSpPr>
        <p:spPr>
          <a:xfrm>
            <a:off x="2825138" y="1524550"/>
            <a:ext cx="195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Height above LWD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1524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International Great Lakes Datum (IGLD) is a common height reference system by which water levels can be measured and meaningfully related to each other</a:t>
            </a:r>
            <a:endParaRPr>
              <a:solidFill>
                <a:schemeClr val="dk1"/>
              </a:solidFill>
            </a:endParaRPr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Official vertical datum used for water level measurements and navigation charts throughout the Great Lakes, their connecting channels and the upper St. Lawrence River</a:t>
            </a:r>
            <a:endParaRPr>
              <a:solidFill>
                <a:schemeClr val="dk1"/>
              </a:solidFill>
            </a:endParaRPr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Maintained by the Coordinating Committee on Great Lakes Basic Hydraulic and Hydrologic Data, a binational committee with representatives from the Governments of Canada and the United States</a:t>
            </a:r>
            <a:endParaRPr>
              <a:solidFill>
                <a:schemeClr val="dk1"/>
              </a:solidFill>
            </a:endParaRPr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IGLD is updated every 25-35 years due to Glacial Isostatic Adjustment (GIA) </a:t>
            </a:r>
            <a:endParaRPr>
              <a:solidFill>
                <a:schemeClr val="dk1"/>
              </a:solidFill>
            </a:endParaRPr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 next update will be IGLD (2020)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1" name="Google Shape;161;p22"/>
          <p:cNvSpPr txBox="1"/>
          <p:nvPr>
            <p:ph type="title"/>
          </p:nvPr>
        </p:nvSpPr>
        <p:spPr>
          <a:xfrm>
            <a:off x="311700" y="295225"/>
            <a:ext cx="8520600" cy="707400"/>
          </a:xfrm>
          <a:prstGeom prst="rect">
            <a:avLst/>
          </a:prstGeom>
          <a:solidFill>
            <a:srgbClr val="4A86E8">
              <a:alpha val="4167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International Great Lakes Datum</a:t>
            </a:r>
            <a:endParaRPr sz="40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/>
          <p:nvPr>
            <p:ph type="title"/>
          </p:nvPr>
        </p:nvSpPr>
        <p:spPr>
          <a:xfrm>
            <a:off x="311700" y="445025"/>
            <a:ext cx="8584500" cy="14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700"/>
              <a:t>Coordinating Committee on Great Lakes Basic Hydraulic and Hydrologic Data</a:t>
            </a:r>
            <a:endParaRPr/>
          </a:p>
        </p:txBody>
      </p:sp>
      <p:sp>
        <p:nvSpPr>
          <p:cNvPr id="167" name="Google Shape;167;p23"/>
          <p:cNvSpPr txBox="1"/>
          <p:nvPr>
            <p:ph idx="1" type="body"/>
          </p:nvPr>
        </p:nvSpPr>
        <p:spPr>
          <a:xfrm>
            <a:off x="311700" y="1551650"/>
            <a:ext cx="4260300" cy="30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41" lvl="0" marL="45718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</a:rPr>
              <a:t>Formed in 1953 </a:t>
            </a:r>
            <a:endParaRPr sz="1500">
              <a:solidFill>
                <a:schemeClr val="dk1"/>
              </a:solidFill>
            </a:endParaRPr>
          </a:p>
          <a:p>
            <a:pPr indent="-323841" lvl="0" marL="45718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</a:rPr>
              <a:t>Ad hoc group of federal experts</a:t>
            </a:r>
            <a:endParaRPr sz="1500">
              <a:solidFill>
                <a:schemeClr val="dk1"/>
              </a:solidFill>
            </a:endParaRPr>
          </a:p>
          <a:p>
            <a:pPr indent="-323841" lvl="0" marL="45718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</a:rPr>
              <a:t>Four subcommittees </a:t>
            </a:r>
            <a:endParaRPr sz="1500">
              <a:solidFill>
                <a:schemeClr val="dk1"/>
              </a:solidFill>
            </a:endParaRPr>
          </a:p>
          <a:p>
            <a:pPr indent="-323842" lvl="1" marL="91437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○"/>
            </a:pPr>
            <a:r>
              <a:rPr lang="en" sz="1500">
                <a:solidFill>
                  <a:schemeClr val="dk1"/>
                </a:solidFill>
              </a:rPr>
              <a:t>Hydraulics</a:t>
            </a:r>
            <a:endParaRPr sz="1500">
              <a:solidFill>
                <a:schemeClr val="dk1"/>
              </a:solidFill>
            </a:endParaRPr>
          </a:p>
          <a:p>
            <a:pPr indent="-323842" lvl="1" marL="91437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○"/>
            </a:pPr>
            <a:r>
              <a:rPr lang="en" sz="1500">
                <a:solidFill>
                  <a:schemeClr val="dk1"/>
                </a:solidFill>
              </a:rPr>
              <a:t>Hydrology</a:t>
            </a:r>
            <a:endParaRPr sz="1500">
              <a:solidFill>
                <a:schemeClr val="dk1"/>
              </a:solidFill>
            </a:endParaRPr>
          </a:p>
          <a:p>
            <a:pPr indent="-323842" lvl="1" marL="91437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○"/>
            </a:pPr>
            <a:r>
              <a:rPr lang="en" sz="1500">
                <a:solidFill>
                  <a:schemeClr val="dk1"/>
                </a:solidFill>
              </a:rPr>
              <a:t>Coordinated Regulation and Routing Model</a:t>
            </a:r>
            <a:endParaRPr sz="1500">
              <a:solidFill>
                <a:schemeClr val="dk1"/>
              </a:solidFill>
            </a:endParaRPr>
          </a:p>
          <a:p>
            <a:pPr indent="-323842" lvl="1" marL="91437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Roboto"/>
              <a:buChar char="○"/>
            </a:pPr>
            <a:r>
              <a:rPr b="1" lang="en" sz="1500">
                <a:solidFill>
                  <a:srgbClr val="FF0000"/>
                </a:solidFill>
              </a:rPr>
              <a:t>Vertical Control - Water Levels </a:t>
            </a:r>
            <a:endParaRPr b="1" sz="1500">
              <a:solidFill>
                <a:srgbClr val="FF0000"/>
              </a:solidFill>
            </a:endParaRPr>
          </a:p>
          <a:p>
            <a:pPr indent="-317491" lvl="2" marL="137156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</a:pPr>
            <a:r>
              <a:rPr lang="en" sz="1500">
                <a:solidFill>
                  <a:schemeClr val="dk1"/>
                </a:solidFill>
              </a:rPr>
              <a:t>Update and revise IGLD</a:t>
            </a:r>
            <a:endParaRPr sz="1500">
              <a:solidFill>
                <a:schemeClr val="dk1"/>
              </a:solidFill>
            </a:endParaRPr>
          </a:p>
          <a:p>
            <a:pPr indent="-317491" lvl="2" marL="137156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</a:pPr>
            <a:r>
              <a:rPr lang="en" sz="1500">
                <a:solidFill>
                  <a:schemeClr val="dk1"/>
                </a:solidFill>
              </a:rPr>
              <a:t>Standardize water level data processing </a:t>
            </a:r>
            <a:endParaRPr/>
          </a:p>
        </p:txBody>
      </p:sp>
      <p:pic>
        <p:nvPicPr>
          <p:cNvPr descr="Natural Resources Canada" id="168" name="Google Shape;168;p23"/>
          <p:cNvPicPr preferRelativeResize="0"/>
          <p:nvPr/>
        </p:nvPicPr>
        <p:blipFill rotWithShape="1">
          <a:blip r:embed="rId3">
            <a:alphaModFix/>
          </a:blip>
          <a:srcRect b="9523" l="0" r="0" t="11374"/>
          <a:stretch/>
        </p:blipFill>
        <p:spPr>
          <a:xfrm>
            <a:off x="4732730" y="3543991"/>
            <a:ext cx="2297825" cy="9087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eries and Oceans Canada logo" id="169" name="Google Shape;16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3126" y="2599126"/>
            <a:ext cx="2145863" cy="629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vironment and Climate Change Canada" id="170" name="Google Shape;170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81050" y="1487688"/>
            <a:ext cx="2838599" cy="6299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AA logo" id="171" name="Google Shape;171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48900" y="1443752"/>
            <a:ext cx="908799" cy="908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GS logo" id="172" name="Google Shape;172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21326" y="2707138"/>
            <a:ext cx="1574876" cy="629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 Army Corps of Engineers logo" id="173" name="Google Shape;173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10374" y="3767862"/>
            <a:ext cx="1185838" cy="90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Current IGLD</a:t>
            </a:r>
            <a:endParaRPr sz="2820"/>
          </a:p>
        </p:txBody>
      </p:sp>
      <p:sp>
        <p:nvSpPr>
          <p:cNvPr id="179" name="Google Shape;179;p24"/>
          <p:cNvSpPr txBox="1"/>
          <p:nvPr>
            <p:ph idx="1" type="body"/>
          </p:nvPr>
        </p:nvSpPr>
        <p:spPr>
          <a:xfrm>
            <a:off x="311700" y="1152475"/>
            <a:ext cx="5406900" cy="363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1524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IGLD (1985) replaced IGLD (1955) in 1992</a:t>
            </a:r>
            <a:endParaRPr>
              <a:solidFill>
                <a:schemeClr val="dk1"/>
              </a:solidFill>
            </a:endParaRPr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Same reference zero as NAVD 88 (tide gauge at Pointe au Père, Québec)</a:t>
            </a:r>
            <a:endParaRPr>
              <a:solidFill>
                <a:schemeClr val="dk1"/>
              </a:solidFill>
            </a:endParaRPr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Surface determined from leveling</a:t>
            </a:r>
            <a:endParaRPr>
              <a:solidFill>
                <a:schemeClr val="dk1"/>
              </a:solidFill>
            </a:endParaRPr>
          </a:p>
          <a:p>
            <a:pPr indent="-190500" lvl="1" marL="5207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Very time consuming &amp; cost prohibitive</a:t>
            </a:r>
            <a:endParaRPr sz="2000">
              <a:solidFill>
                <a:schemeClr val="dk1"/>
              </a:solidFill>
            </a:endParaRPr>
          </a:p>
          <a:p>
            <a:pPr indent="-190500" lvl="1" marL="5207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Datum accessible only where leveling exists (benchmarks)</a:t>
            </a:r>
            <a:endParaRPr sz="2000">
              <a:solidFill>
                <a:schemeClr val="dk1"/>
              </a:solidFill>
            </a:endParaRPr>
          </a:p>
          <a:p>
            <a:pPr indent="-190500" lvl="1" marL="5207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Susceptible to accumulation of systematic errors</a:t>
            </a:r>
            <a:endParaRPr>
              <a:solidFill>
                <a:schemeClr val="dk1"/>
              </a:solidFill>
            </a:endParaRPr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Uses dynamic heights</a:t>
            </a:r>
            <a:endParaRPr>
              <a:solidFill>
                <a:schemeClr val="dk1"/>
              </a:solidFill>
            </a:endParaRPr>
          </a:p>
          <a:p>
            <a:pPr indent="-152400" lvl="0" marL="177800" rtl="0" algn="l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Hydraulic correctors applied to water levels of the lakes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descr="IGLD85-Fig2.gif" id="180" name="Google Shape;18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2980" y="445021"/>
            <a:ext cx="3350493" cy="20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/>
          <p:cNvPicPr preferRelativeResize="0"/>
          <p:nvPr/>
        </p:nvPicPr>
        <p:blipFill rotWithShape="1">
          <a:blip r:embed="rId4">
            <a:alphaModFix/>
          </a:blip>
          <a:srcRect b="17117" l="30766" r="39909" t="29188"/>
          <a:stretch/>
        </p:blipFill>
        <p:spPr>
          <a:xfrm>
            <a:off x="6030960" y="2697749"/>
            <a:ext cx="1734536" cy="238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Why a new IGLD?</a:t>
            </a:r>
            <a:endParaRPr sz="2820"/>
          </a:p>
        </p:txBody>
      </p:sp>
      <p:sp>
        <p:nvSpPr>
          <p:cNvPr id="187" name="Google Shape;187;p25"/>
          <p:cNvSpPr txBox="1"/>
          <p:nvPr/>
        </p:nvSpPr>
        <p:spPr>
          <a:xfrm>
            <a:off x="200025" y="979865"/>
            <a:ext cx="87441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Glacial Isostatic Adjustment – (GIA)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254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5"/>
          <p:cNvSpPr txBox="1"/>
          <p:nvPr/>
        </p:nvSpPr>
        <p:spPr>
          <a:xfrm>
            <a:off x="3177485" y="1892272"/>
            <a:ext cx="18501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Uplifting in north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Subsiding in south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sz="11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Overall tilting ~7 mm/year  (21cm or 0.7’ over 30 year)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sz="11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Need to update IGLD every 25-30 years</a:t>
            </a:r>
            <a:endParaRPr sz="11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sz="11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ia_image.jpg" id="189" name="Google Shape;18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006" y="1762990"/>
            <a:ext cx="2508997" cy="277557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/>
          <p:nvPr/>
        </p:nvSpPr>
        <p:spPr>
          <a:xfrm>
            <a:off x="5027695" y="4365553"/>
            <a:ext cx="27585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Contour map of vertical velocities in mm/yr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5"/>
          <p:cNvSpPr txBox="1"/>
          <p:nvPr/>
        </p:nvSpPr>
        <p:spPr>
          <a:xfrm>
            <a:off x="628650" y="4625046"/>
            <a:ext cx="25395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 of glacial isostatic adjustment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7700" y="2160062"/>
            <a:ext cx="3804725" cy="1981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