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slide" Target="slides/slide20.xml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08f93266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08f93266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27bb0f050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227bb0f050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a5026d16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2a5026d16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f9d26bdc1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f9d26bdc1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27bb0f050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27bb0f050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a5026d1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2a5026d1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f9d26bdc1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f9d26bdc1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227bb0f050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227bb0f050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27bb0f050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227bb0f050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f9d26bdc1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f9d26bdc1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27bb0f050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227bb0f050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9d26bdc1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9d26bdc1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27bb0f050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227bb0f050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f9d26bdc1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f9d26bdc1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9d26bdc1d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f9d26bdc1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27bb0f050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227bb0f050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27bb0f050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227bb0f050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9d26bdc1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f9d26bdc1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66b8b50b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66b8b50b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27bb0f050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27bb0f050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200600" y="4703625"/>
            <a:ext cx="4951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Tidal &amp; Water Level Datums Workshop | April 6, 2023</a:t>
            </a:r>
            <a:endParaRPr sz="11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"/>
            <a:ext cx="2407925" cy="1184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1323100"/>
            <a:ext cx="85206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Oswald"/>
                <a:ea typeface="Oswald"/>
                <a:cs typeface="Oswald"/>
                <a:sym typeface="Oswald"/>
              </a:rPr>
              <a:t>Moving To &amp; </a:t>
            </a:r>
            <a:r>
              <a:rPr lang="en" sz="4700">
                <a:latin typeface="Oswald"/>
                <a:ea typeface="Oswald"/>
                <a:cs typeface="Oswald"/>
                <a:sym typeface="Oswald"/>
              </a:rPr>
              <a:t>Working</a:t>
            </a:r>
            <a:r>
              <a:rPr lang="en" sz="4700">
                <a:latin typeface="Oswald"/>
                <a:ea typeface="Oswald"/>
                <a:cs typeface="Oswald"/>
                <a:sym typeface="Oswald"/>
              </a:rPr>
              <a:t> In IGLD (2020)</a:t>
            </a:r>
            <a:endParaRPr sz="4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68750" y="2441125"/>
            <a:ext cx="8520600" cy="22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Michael Craymer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latin typeface="Calibri"/>
                <a:ea typeface="Calibri"/>
                <a:cs typeface="Calibri"/>
                <a:sym typeface="Calibri"/>
              </a:rPr>
              <a:t>Canadian Geodetic Survey, Natural Resources Canada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Jacob Heck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latin typeface="Calibri"/>
                <a:ea typeface="Calibri"/>
                <a:cs typeface="Calibri"/>
                <a:sym typeface="Calibri"/>
              </a:rPr>
              <a:t>National Geodetic Survey, NOAA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0837" y="4386225"/>
            <a:ext cx="1746974" cy="6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NGS</a:t>
            </a:r>
            <a:br>
              <a:rPr lang="en"/>
            </a:br>
            <a:r>
              <a:rPr lang="en"/>
              <a:t>Number observers: 12+USACE</a:t>
            </a:r>
            <a:br>
              <a:rPr lang="en"/>
            </a:br>
            <a:r>
              <a:rPr lang="en"/>
              <a:t>Duration: 6 weeks</a:t>
            </a:r>
            <a:br>
              <a:rPr lang="en"/>
            </a:br>
            <a:r>
              <a:rPr lang="en"/>
              <a:t>Sat observations collected: 1M+</a:t>
            </a:r>
            <a:br>
              <a:rPr lang="en"/>
            </a:br>
            <a:r>
              <a:rPr lang="en"/>
              <a:t>Hours of obs: 9.6K+</a:t>
            </a:r>
            <a:br>
              <a:rPr lang="en"/>
            </a:br>
            <a:r>
              <a:rPr lang="en">
                <a:solidFill>
                  <a:srgbClr val="0000FF"/>
                </a:solidFill>
              </a:rPr>
              <a:t>Miles</a:t>
            </a:r>
            <a:r>
              <a:rPr lang="en">
                <a:solidFill>
                  <a:srgbClr val="0000FF"/>
                </a:solidFill>
              </a:rPr>
              <a:t> travelled: ~49K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Canada (CGS, CHS, ECCC)</a:t>
            </a:r>
            <a:br>
              <a:rPr lang="en"/>
            </a:br>
            <a:r>
              <a:rPr lang="en"/>
              <a:t>Number of observers: 12 full time</a:t>
            </a:r>
            <a:br>
              <a:rPr lang="en"/>
            </a:br>
            <a:r>
              <a:rPr lang="en"/>
              <a:t>Duration: 5-6 weeks</a:t>
            </a:r>
            <a:br>
              <a:rPr lang="en"/>
            </a:br>
            <a:r>
              <a:rPr lang="en"/>
              <a:t>Epochs collected: 1M+</a:t>
            </a:r>
            <a:br>
              <a:rPr lang="en"/>
            </a:br>
            <a:r>
              <a:rPr lang="en"/>
              <a:t>Hours of obs: 9.5K+</a:t>
            </a:r>
            <a:br>
              <a:rPr lang="en"/>
            </a:br>
            <a:r>
              <a:rPr lang="en">
                <a:solidFill>
                  <a:srgbClr val="0000FF"/>
                </a:solidFill>
              </a:rPr>
              <a:t>Km travelled: ~66K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61" name="Google Shape;161;p22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GNSS Occupations of Benchmarks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62" name="Google Shape;162;p22"/>
          <p:cNvGrpSpPr/>
          <p:nvPr/>
        </p:nvGrpSpPr>
        <p:grpSpPr>
          <a:xfrm>
            <a:off x="3627250" y="1191650"/>
            <a:ext cx="5396574" cy="3418450"/>
            <a:chOff x="3627250" y="1191650"/>
            <a:chExt cx="5396574" cy="3418450"/>
          </a:xfrm>
        </p:grpSpPr>
        <p:pic>
          <p:nvPicPr>
            <p:cNvPr id="163" name="Google Shape;163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27250" y="1492600"/>
              <a:ext cx="5396574" cy="311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22"/>
            <p:cNvSpPr txBox="1"/>
            <p:nvPr/>
          </p:nvSpPr>
          <p:spPr>
            <a:xfrm>
              <a:off x="3627250" y="1191650"/>
              <a:ext cx="2519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Canadian GNSS Setup</a:t>
              </a:r>
              <a:endParaRPr sz="1200"/>
            </a:p>
          </p:txBody>
        </p:sp>
        <p:sp>
          <p:nvSpPr>
            <p:cNvPr id="165" name="Google Shape;165;p22"/>
            <p:cNvSpPr txBox="1"/>
            <p:nvPr/>
          </p:nvSpPr>
          <p:spPr>
            <a:xfrm>
              <a:off x="6361225" y="1191650"/>
              <a:ext cx="2519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American GNSS Setup</a:t>
              </a:r>
              <a:endParaRPr sz="12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53648"/>
            <a:ext cx="8520598" cy="333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Vertical PPP Repeatability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1711650" y="1127575"/>
            <a:ext cx="572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Histograms of Vertical Repeatability (mm) Between Occupations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311700" y="1152475"/>
            <a:ext cx="8520600" cy="35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IGLD (2020) &amp; NAPGD2022 are dynamic datums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Heights are changing in time due to regional &amp; local crustal motions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A deformation model will be used to propagate heights to a common epoch</a:t>
            </a:r>
            <a:endParaRPr>
              <a:solidFill>
                <a:srgbClr val="0000FF"/>
              </a:solidFill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Estimated from a long history of GNSS </a:t>
            </a:r>
            <a:br>
              <a:rPr lang="en"/>
            </a:br>
            <a:r>
              <a:rPr lang="en"/>
              <a:t>positions of CACS &amp; CORS stations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Used to account for crustal motion by</a:t>
            </a:r>
            <a:br>
              <a:rPr lang="en"/>
            </a:br>
            <a:r>
              <a:rPr lang="en"/>
              <a:t>propagating coordinates to a common </a:t>
            </a:r>
            <a:br>
              <a:rPr lang="en"/>
            </a:br>
            <a:r>
              <a:rPr lang="en"/>
              <a:t>r</a:t>
            </a:r>
            <a:r>
              <a:rPr lang="en"/>
              <a:t>eference </a:t>
            </a:r>
            <a:r>
              <a:rPr lang="en"/>
              <a:t>epoch (i.e., 2020.0)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Deformation models (interpolation grids) </a:t>
            </a:r>
            <a:br>
              <a:rPr lang="en"/>
            </a:br>
            <a:r>
              <a:rPr lang="en"/>
              <a:t>Will be provided by CGS &amp; NGS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Expected to be also incorporated into </a:t>
            </a:r>
            <a:br>
              <a:rPr lang="en"/>
            </a:br>
            <a:r>
              <a:rPr lang="en"/>
              <a:t>commercial software (e.g., ArcGIS)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●"/>
            </a:pPr>
            <a:r>
              <a:rPr lang="en">
                <a:solidFill>
                  <a:srgbClr val="FF0000"/>
                </a:solidFill>
              </a:rPr>
              <a:t>Should be no need to update IGLD in future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8" name="Google Shape;178;p24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“Dynamic” Nature of IGLD (2020)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025" y="2436525"/>
            <a:ext cx="4089275" cy="214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Water Levels Uncorrected for Crustal Motion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125" y="1002625"/>
            <a:ext cx="6789758" cy="383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125" y="992809"/>
            <a:ext cx="6789751" cy="384535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Water Levels Corrected for Crustal Motion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will need to convert large amounts of data from older datums to IGLD (2020)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Transformation grids will be provided by CGS &amp; NGS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Need heights at common points in old and new datums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Tools must be capable of transforming thousands of data points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Will use a common (binational) grid format based on international standards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Simple height offset may be </a:t>
            </a:r>
            <a:r>
              <a:rPr lang="en"/>
              <a:t>sufficient</a:t>
            </a:r>
            <a:r>
              <a:rPr lang="en"/>
              <a:t> for local areas, depending on distortions in older networks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Accuracy of transformations depends on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Accuracy of heights in older datums – can’t improve accuracy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Homogeneous spatial coverage of stations for better modelling of distortions in older datums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Included as many such stations as possible in the 2022 GNSS campaign</a:t>
            </a:r>
            <a:endParaRPr/>
          </a:p>
        </p:txBody>
      </p:sp>
      <p:sp>
        <p:nvSpPr>
          <p:cNvPr id="197" name="Google Shape;197;p27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Transformations from Older Datums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Grids for NATRF/NAPGD2022 &amp; IGLD (2020) will be provided by NOAA &amp; NRCan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GPS-H (Canada) &amp; </a:t>
            </a:r>
            <a:r>
              <a:rPr lang="en"/>
              <a:t>VDatum (US) Software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GNSS ellipsoidal heights to orthometric &amp; </a:t>
            </a:r>
            <a:br>
              <a:rPr lang="en"/>
            </a:br>
            <a:r>
              <a:rPr lang="en"/>
              <a:t>dynamic</a:t>
            </a:r>
            <a:r>
              <a:rPr lang="en"/>
              <a:t> heights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Transform heights between datums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Supports batch processing of stations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Desktop applications available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REST APIs available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3" name="Google Shape;203;p28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CGS/NGS Tools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895" y="1597888"/>
            <a:ext cx="2323375" cy="18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7275" y="2762175"/>
            <a:ext cx="2376052" cy="247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311700" y="1152475"/>
            <a:ext cx="8520600" cy="37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Transformation grids are expected to be implemented in many GIS software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CGS &amp; NGS working with software developers to ensure they have what they need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Geospatial Software Developers Summit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Hosted</a:t>
            </a:r>
            <a:r>
              <a:rPr lang="en"/>
              <a:t> by CGS &amp; NGS, Nov 30 – Dec 1, 2022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19 federal &amp; provincial government participants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17 participants from</a:t>
            </a:r>
            <a:r>
              <a:rPr lang="en">
                <a:solidFill>
                  <a:srgbClr val="0000FF"/>
                </a:solidFill>
              </a:rPr>
              <a:t> 13 software companies</a:t>
            </a:r>
            <a:endParaRPr>
              <a:solidFill>
                <a:srgbClr val="0000FF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Commercial &amp; open source software </a:t>
            </a:r>
            <a:br>
              <a:rPr lang="en">
                <a:solidFill>
                  <a:srgbClr val="0000FF"/>
                </a:solidFill>
              </a:rPr>
            </a:br>
            <a:r>
              <a:rPr lang="en">
                <a:solidFill>
                  <a:srgbClr val="0000FF"/>
                </a:solidFill>
              </a:rPr>
              <a:t>represented</a:t>
            </a:r>
            <a:endParaRPr>
              <a:solidFill>
                <a:srgbClr val="0000FF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Most developers committed to having </a:t>
            </a:r>
            <a:br>
              <a:rPr lang="en"/>
            </a:br>
            <a:r>
              <a:rPr lang="en"/>
              <a:t>transformation t</a:t>
            </a:r>
            <a:r>
              <a:rPr lang="en"/>
              <a:t>ools ready </a:t>
            </a:r>
            <a:r>
              <a:rPr lang="en"/>
              <a:t>by 2025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Alpha &amp; Beta products to be provided by </a:t>
            </a:r>
            <a:br>
              <a:rPr lang="en"/>
            </a:br>
            <a:r>
              <a:rPr lang="en"/>
              <a:t>CGS &amp; NGS to help developers prepare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1" name="Google Shape;211;p29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Commercial GIS Tools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2" name="Google Shape;2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0625" y="2344125"/>
            <a:ext cx="3443500" cy="26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Updating water levels to a new IGLD will have significant impacts on many operations, products and services in the Great Lakes region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Economic viability and safety of commercial and recreational navigation, including charts, ports/harbors and dredging of navigation channels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Water level regulation and forecasting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Coastal zone management and planning, including flood &amp; erosion prediction and response, and coastal structure design, construction &amp; maintenance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Coastal habitat restoration under the Great Lakes Restoration Initiative (GLRI)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More details provided in IGLD Update Plan on CC website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Coordinating Committee is conducting outreach efforts like this one to inform</a:t>
            </a:r>
            <a:r>
              <a:rPr lang="en"/>
              <a:t> </a:t>
            </a:r>
            <a:r>
              <a:rPr lang="en"/>
              <a:t>and get feedback from </a:t>
            </a:r>
            <a:r>
              <a:rPr lang="en"/>
              <a:t>stakeholders</a:t>
            </a:r>
            <a:endParaRPr/>
          </a:p>
        </p:txBody>
      </p:sp>
      <p:sp>
        <p:nvSpPr>
          <p:cNvPr id="218" name="Google Shape;218;p30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Impacts of Updating IGLD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IGLD datums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https://GreatLakesCC.org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Email: info@GreatLakesCC.org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New NAPGD2022 &amp; NATRF2022 datums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https://geodesy.noaa.gov/datums/newdatums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1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For More Information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225" y="1152475"/>
            <a:ext cx="2904076" cy="38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4"/>
          <p:cNvGrpSpPr/>
          <p:nvPr/>
        </p:nvGrpSpPr>
        <p:grpSpPr>
          <a:xfrm>
            <a:off x="3206975" y="1560275"/>
            <a:ext cx="5797424" cy="2802450"/>
            <a:chOff x="3206975" y="1636475"/>
            <a:chExt cx="5797424" cy="2802450"/>
          </a:xfrm>
        </p:grpSpPr>
        <p:pic>
          <p:nvPicPr>
            <p:cNvPr id="64" name="Google Shape;6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06975" y="2051750"/>
              <a:ext cx="5797424" cy="2387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14"/>
            <p:cNvSpPr txBox="1"/>
            <p:nvPr/>
          </p:nvSpPr>
          <p:spPr>
            <a:xfrm>
              <a:off x="3824875" y="1636475"/>
              <a:ext cx="5007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Expected change in height from IGLD (1985) to IGLD (2020)</a:t>
              </a:r>
              <a:br>
                <a:rPr lang="en"/>
              </a:br>
              <a:r>
                <a:rPr lang="en"/>
                <a:t>(along Canadian shoreline)</a:t>
              </a:r>
              <a:endParaRPr/>
            </a:p>
          </p:txBody>
        </p:sp>
      </p:grpSp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What is Changing with IGLD (2020)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424825" y="3268637"/>
            <a:ext cx="77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30 cm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424825" y="2046737"/>
            <a:ext cx="77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65</a:t>
            </a:r>
            <a:r>
              <a:rPr lang="en" sz="1600">
                <a:solidFill>
                  <a:srgbClr val="FF0000"/>
                </a:solidFill>
              </a:rPr>
              <a:t> cm</a:t>
            </a:r>
            <a:endParaRPr sz="1600">
              <a:solidFill>
                <a:srgbClr val="FF0000"/>
              </a:solidFill>
            </a:endParaRPr>
          </a:p>
        </p:txBody>
      </p:sp>
      <p:cxnSp>
        <p:nvCxnSpPr>
          <p:cNvPr id="69" name="Google Shape;69;p14"/>
          <p:cNvCxnSpPr>
            <a:stCxn id="67" idx="0"/>
            <a:endCxn id="68" idx="2"/>
          </p:cNvCxnSpPr>
          <p:nvPr/>
        </p:nvCxnSpPr>
        <p:spPr>
          <a:xfrm rot="10800000">
            <a:off x="5811375" y="2477837"/>
            <a:ext cx="0" cy="790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152475"/>
            <a:ext cx="310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reference zero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reference surface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Hydraulic correctors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Possibly Low Water Datum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Expected change in heights</a:t>
            </a:r>
            <a:endParaRPr/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IGLD (1985) = NAVD 88 dynamic height</a:t>
            </a:r>
            <a:endParaRPr sz="1600"/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IGLD (2020) ≈ CGVD2013 dynamic </a:t>
            </a:r>
            <a:r>
              <a:rPr lang="en" sz="1600"/>
              <a:t>height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2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Questions?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Change of Vertical Datum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165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cxnSp>
        <p:nvCxnSpPr>
          <p:cNvPr id="77" name="Google Shape;77;p15"/>
          <p:cNvCxnSpPr/>
          <p:nvPr/>
        </p:nvCxnSpPr>
        <p:spPr>
          <a:xfrm flipH="1" rot="10800000">
            <a:off x="667425" y="1976100"/>
            <a:ext cx="7112100" cy="14700"/>
          </a:xfrm>
          <a:prstGeom prst="straightConnector1">
            <a:avLst/>
          </a:prstGeom>
          <a:noFill/>
          <a:ln cap="flat" cmpd="sng" w="38100">
            <a:solidFill>
              <a:srgbClr val="4285F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5"/>
          <p:cNvCxnSpPr/>
          <p:nvPr/>
        </p:nvCxnSpPr>
        <p:spPr>
          <a:xfrm flipH="1" rot="10800000">
            <a:off x="674825" y="2283325"/>
            <a:ext cx="7097400" cy="18300"/>
          </a:xfrm>
          <a:prstGeom prst="straightConnector1">
            <a:avLst/>
          </a:prstGeom>
          <a:noFill/>
          <a:ln cap="flat" cmpd="sng" w="38100">
            <a:solidFill>
              <a:srgbClr val="4285F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9" name="Google Shape;79;p15"/>
          <p:cNvCxnSpPr/>
          <p:nvPr/>
        </p:nvCxnSpPr>
        <p:spPr>
          <a:xfrm>
            <a:off x="652625" y="4521850"/>
            <a:ext cx="7252800" cy="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Google Shape;80;p15"/>
          <p:cNvSpPr/>
          <p:nvPr/>
        </p:nvSpPr>
        <p:spPr>
          <a:xfrm>
            <a:off x="7979350" y="1361725"/>
            <a:ext cx="199800" cy="7326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1" name="Google Shape;81;p15"/>
          <p:cNvCxnSpPr/>
          <p:nvPr/>
        </p:nvCxnSpPr>
        <p:spPr>
          <a:xfrm flipH="1" rot="10800000">
            <a:off x="7905425" y="1369225"/>
            <a:ext cx="14700" cy="3123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2" name="Google Shape;82;p15"/>
          <p:cNvSpPr/>
          <p:nvPr/>
        </p:nvSpPr>
        <p:spPr>
          <a:xfrm>
            <a:off x="7085550" y="1494950"/>
            <a:ext cx="1337785" cy="1243822"/>
          </a:xfrm>
          <a:custGeom>
            <a:rect b="b" l="l" r="r" t="t"/>
            <a:pathLst>
              <a:path extrusionOk="0" h="49733" w="51817">
                <a:moveTo>
                  <a:pt x="51817" y="0"/>
                </a:moveTo>
                <a:cubicBezTo>
                  <a:pt x="46686" y="1628"/>
                  <a:pt x="29319" y="2615"/>
                  <a:pt x="21030" y="9769"/>
                </a:cubicBezTo>
                <a:cubicBezTo>
                  <a:pt x="12741" y="16923"/>
                  <a:pt x="5538" y="36263"/>
                  <a:pt x="2084" y="42924"/>
                </a:cubicBezTo>
                <a:cubicBezTo>
                  <a:pt x="-1370" y="49585"/>
                  <a:pt x="604" y="48598"/>
                  <a:pt x="308" y="49733"/>
                </a:cubicBezTo>
              </a:path>
            </a:pathLst>
          </a:custGeom>
          <a:noFill/>
          <a:ln cap="flat" cmpd="sng" w="38100">
            <a:solidFill>
              <a:srgbClr val="632423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83" name="Google Shape;83;p15"/>
          <p:cNvCxnSpPr/>
          <p:nvPr/>
        </p:nvCxnSpPr>
        <p:spPr>
          <a:xfrm rot="10800000">
            <a:off x="4870825" y="2295175"/>
            <a:ext cx="9000" cy="2206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" name="Google Shape;84;p15"/>
          <p:cNvCxnSpPr/>
          <p:nvPr/>
        </p:nvCxnSpPr>
        <p:spPr>
          <a:xfrm rot="10800000">
            <a:off x="5736375" y="1969475"/>
            <a:ext cx="14100" cy="2537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" name="Google Shape;85;p15"/>
          <p:cNvCxnSpPr/>
          <p:nvPr/>
        </p:nvCxnSpPr>
        <p:spPr>
          <a:xfrm rot="10800000">
            <a:off x="4061350" y="1962325"/>
            <a:ext cx="9000" cy="3108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" name="Google Shape;86;p15"/>
          <p:cNvSpPr txBox="1"/>
          <p:nvPr/>
        </p:nvSpPr>
        <p:spPr>
          <a:xfrm>
            <a:off x="893400" y="1623676"/>
            <a:ext cx="163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 Water Level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893400" y="2261849"/>
            <a:ext cx="163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Water Datum</a:t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3212200" y="1623675"/>
            <a:ext cx="170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Height above LWD</a:t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3770139" y="3214950"/>
            <a:ext cx="11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30000" lang="en"/>
              <a:t>D</a:t>
            </a:r>
            <a:r>
              <a:rPr lang="en"/>
              <a:t> of LWD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5747113" y="3214938"/>
            <a:ext cx="11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30000" lang="en"/>
              <a:t>D</a:t>
            </a:r>
            <a:r>
              <a:rPr lang="en"/>
              <a:t> of MWL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7905413" y="3214938"/>
            <a:ext cx="11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30000" lang="en"/>
              <a:t>D</a:t>
            </a:r>
            <a:r>
              <a:rPr lang="en"/>
              <a:t> of BM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8238375" y="1694125"/>
            <a:ext cx="46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BM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855900" y="4168675"/>
            <a:ext cx="170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Vertical Datum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855900" y="4168675"/>
            <a:ext cx="170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Old </a:t>
            </a:r>
            <a:r>
              <a:rPr lang="en">
                <a:solidFill>
                  <a:srgbClr val="B7B7B7"/>
                </a:solidFill>
              </a:rPr>
              <a:t>Vertical Datum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6165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Change of Vertical Datum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01" name="Google Shape;101;p16"/>
          <p:cNvCxnSpPr/>
          <p:nvPr/>
        </p:nvCxnSpPr>
        <p:spPr>
          <a:xfrm flipH="1" rot="10800000">
            <a:off x="667425" y="1976100"/>
            <a:ext cx="7112100" cy="14700"/>
          </a:xfrm>
          <a:prstGeom prst="straightConnector1">
            <a:avLst/>
          </a:prstGeom>
          <a:noFill/>
          <a:ln cap="flat" cmpd="sng" w="38100">
            <a:solidFill>
              <a:srgbClr val="4285F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6"/>
          <p:cNvCxnSpPr/>
          <p:nvPr/>
        </p:nvCxnSpPr>
        <p:spPr>
          <a:xfrm flipH="1" rot="10800000">
            <a:off x="674825" y="2283325"/>
            <a:ext cx="7097400" cy="18300"/>
          </a:xfrm>
          <a:prstGeom prst="straightConnector1">
            <a:avLst/>
          </a:prstGeom>
          <a:noFill/>
          <a:ln cap="flat" cmpd="sng" w="38100">
            <a:solidFill>
              <a:srgbClr val="4285F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652625" y="4521850"/>
            <a:ext cx="7252800" cy="0"/>
          </a:xfrm>
          <a:prstGeom prst="straightConnector1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6"/>
          <p:cNvSpPr/>
          <p:nvPr/>
        </p:nvSpPr>
        <p:spPr>
          <a:xfrm>
            <a:off x="7979350" y="1361725"/>
            <a:ext cx="199800" cy="7326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5" name="Google Shape;105;p16"/>
          <p:cNvCxnSpPr/>
          <p:nvPr/>
        </p:nvCxnSpPr>
        <p:spPr>
          <a:xfrm rot="10800000">
            <a:off x="7920050" y="1369200"/>
            <a:ext cx="3300" cy="2767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p16"/>
          <p:cNvSpPr/>
          <p:nvPr/>
        </p:nvSpPr>
        <p:spPr>
          <a:xfrm>
            <a:off x="7085550" y="1494950"/>
            <a:ext cx="1337785" cy="1243822"/>
          </a:xfrm>
          <a:custGeom>
            <a:rect b="b" l="l" r="r" t="t"/>
            <a:pathLst>
              <a:path extrusionOk="0" h="49733" w="51817">
                <a:moveTo>
                  <a:pt x="51817" y="0"/>
                </a:moveTo>
                <a:cubicBezTo>
                  <a:pt x="46686" y="1628"/>
                  <a:pt x="29319" y="2615"/>
                  <a:pt x="21030" y="9769"/>
                </a:cubicBezTo>
                <a:cubicBezTo>
                  <a:pt x="12741" y="16923"/>
                  <a:pt x="5538" y="36263"/>
                  <a:pt x="2084" y="42924"/>
                </a:cubicBezTo>
                <a:cubicBezTo>
                  <a:pt x="-1370" y="49585"/>
                  <a:pt x="604" y="48598"/>
                  <a:pt x="308" y="49733"/>
                </a:cubicBezTo>
              </a:path>
            </a:pathLst>
          </a:custGeom>
          <a:noFill/>
          <a:ln cap="flat" cmpd="sng" w="38100">
            <a:solidFill>
              <a:srgbClr val="632423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07" name="Google Shape;107;p16"/>
          <p:cNvCxnSpPr/>
          <p:nvPr/>
        </p:nvCxnSpPr>
        <p:spPr>
          <a:xfrm rot="10800000">
            <a:off x="4870825" y="2295275"/>
            <a:ext cx="17100" cy="1832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6"/>
          <p:cNvCxnSpPr/>
          <p:nvPr/>
        </p:nvCxnSpPr>
        <p:spPr>
          <a:xfrm rot="10800000">
            <a:off x="5736425" y="1969600"/>
            <a:ext cx="21300" cy="2136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6"/>
          <p:cNvCxnSpPr/>
          <p:nvPr/>
        </p:nvCxnSpPr>
        <p:spPr>
          <a:xfrm rot="10800000">
            <a:off x="4061350" y="1962325"/>
            <a:ext cx="9000" cy="3108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p16"/>
          <p:cNvSpPr txBox="1"/>
          <p:nvPr/>
        </p:nvSpPr>
        <p:spPr>
          <a:xfrm>
            <a:off x="893400" y="1623676"/>
            <a:ext cx="163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 Water Level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893400" y="2261849"/>
            <a:ext cx="163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Water Datum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3770139" y="3214950"/>
            <a:ext cx="110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30000" lang="en"/>
              <a:t>D</a:t>
            </a:r>
            <a:r>
              <a:rPr lang="en"/>
              <a:t> of LWD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</a:t>
            </a:r>
            <a:r>
              <a:rPr lang="en">
                <a:solidFill>
                  <a:srgbClr val="FF0000"/>
                </a:solidFill>
              </a:rPr>
              <a:t>smaller</a:t>
            </a:r>
            <a:r>
              <a:rPr lang="en"/>
              <a:t>)</a:t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5747113" y="3214938"/>
            <a:ext cx="110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30000" lang="en"/>
              <a:t>D</a:t>
            </a:r>
            <a:r>
              <a:rPr lang="en"/>
              <a:t> of MWL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</a:t>
            </a:r>
            <a:r>
              <a:rPr lang="en">
                <a:solidFill>
                  <a:srgbClr val="FF0000"/>
                </a:solidFill>
              </a:rPr>
              <a:t>smaller</a:t>
            </a:r>
            <a:r>
              <a:rPr lang="en"/>
              <a:t>)</a:t>
            </a:r>
            <a:endParaRPr/>
          </a:p>
        </p:txBody>
      </p:sp>
      <p:cxnSp>
        <p:nvCxnSpPr>
          <p:cNvPr id="114" name="Google Shape;114;p16"/>
          <p:cNvCxnSpPr/>
          <p:nvPr/>
        </p:nvCxnSpPr>
        <p:spPr>
          <a:xfrm>
            <a:off x="674825" y="4126625"/>
            <a:ext cx="7252800" cy="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5" name="Google Shape;115;p16"/>
          <p:cNvGrpSpPr/>
          <p:nvPr/>
        </p:nvGrpSpPr>
        <p:grpSpPr>
          <a:xfrm>
            <a:off x="2725700" y="4137025"/>
            <a:ext cx="2229600" cy="400200"/>
            <a:chOff x="2649500" y="4137025"/>
            <a:chExt cx="2229600" cy="400200"/>
          </a:xfrm>
        </p:grpSpPr>
        <p:sp>
          <p:nvSpPr>
            <p:cNvPr id="116" name="Google Shape;116;p16"/>
            <p:cNvSpPr txBox="1"/>
            <p:nvPr/>
          </p:nvSpPr>
          <p:spPr>
            <a:xfrm>
              <a:off x="2649500" y="4137025"/>
              <a:ext cx="2229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Change in </a:t>
              </a:r>
              <a:r>
                <a:rPr lang="en"/>
                <a:t>vertical</a:t>
              </a:r>
              <a:r>
                <a:rPr lang="en"/>
                <a:t> datum</a:t>
              </a:r>
              <a:endParaRPr/>
            </a:p>
          </p:txBody>
        </p:sp>
        <p:cxnSp>
          <p:nvCxnSpPr>
            <p:cNvPr id="117" name="Google Shape;117;p16"/>
            <p:cNvCxnSpPr/>
            <p:nvPr/>
          </p:nvCxnSpPr>
          <p:spPr>
            <a:xfrm rot="10800000">
              <a:off x="2649500" y="4138525"/>
              <a:ext cx="0" cy="3972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18" name="Google Shape;118;p16"/>
          <p:cNvSpPr txBox="1"/>
          <p:nvPr/>
        </p:nvSpPr>
        <p:spPr>
          <a:xfrm>
            <a:off x="3212200" y="1623675"/>
            <a:ext cx="288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Height above LWD (</a:t>
            </a:r>
            <a:r>
              <a:rPr lang="en">
                <a:solidFill>
                  <a:srgbClr val="FF0000"/>
                </a:solidFill>
              </a:rPr>
              <a:t>no change</a:t>
            </a:r>
            <a:r>
              <a:rPr lang="en"/>
              <a:t>)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7905413" y="3214938"/>
            <a:ext cx="110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30000" lang="en"/>
              <a:t>D</a:t>
            </a:r>
            <a:r>
              <a:rPr lang="en"/>
              <a:t> of BM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</a:t>
            </a:r>
            <a:r>
              <a:rPr lang="en">
                <a:solidFill>
                  <a:srgbClr val="FF0000"/>
                </a:solidFill>
              </a:rPr>
              <a:t>smaller</a:t>
            </a:r>
            <a:r>
              <a:rPr lang="en"/>
              <a:t>)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8238375" y="1694125"/>
            <a:ext cx="46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BM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830100" y="3768475"/>
            <a:ext cx="175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</a:t>
            </a:r>
            <a:r>
              <a:rPr lang="en"/>
              <a:t> Vertical Datum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311700" y="1152475"/>
            <a:ext cx="632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Previous IGLDs were determined by levelling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Over time, many benchmarks likely moved or were damaged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Levelling network is outdated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Relevelling the whole network is too costly and time consuming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Levelling network will be readjusted in NAPGD2022/IGLD (2020) but…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plans to maintain the existing levelling </a:t>
            </a:r>
            <a:br>
              <a:rPr lang="en"/>
            </a:br>
            <a:r>
              <a:rPr lang="en"/>
              <a:t>network or its benchmarks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Primary access will be via GNSS, </a:t>
            </a:r>
            <a:r>
              <a:rPr lang="en"/>
              <a:t>not </a:t>
            </a:r>
            <a:br>
              <a:rPr lang="en"/>
            </a:br>
            <a:r>
              <a:rPr lang="en"/>
              <a:t>levelling from benchmarks (BMs)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7" name="Google Shape;127;p17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Determining Heights in IGLD (2020)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8" name="Google Shape;128;p17" title="NAVD Leveling Loops - Networ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575" y="1597725"/>
            <a:ext cx="3409726" cy="26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Provides direct tie to IGLD (2020) datum =&gt; highest accuracy tie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Different types of GNSS methods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Static observations - need to occupy BM for a few hours for reliable results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RTK (real-time kinematic) using a commercial RTK service that uses their own network of CORS-like stations - only need to occupy BM for a few minutes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Guidelines for using </a:t>
            </a:r>
            <a:r>
              <a:rPr lang="en"/>
              <a:t>GNSS will be provided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Still need local levelling to tie gauge to GNSS BM </a:t>
            </a:r>
            <a:r>
              <a:rPr lang="en"/>
              <a:t>(vertical datum)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Determining Heights via GNSS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311700" y="1152475"/>
            <a:ext cx="4066800" cy="35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092"/>
              <a:buFont typeface="Arial"/>
              <a:buNone/>
            </a:pPr>
            <a:r>
              <a:rPr b="1" lang="en" sz="2152"/>
              <a:t>h → H → H</a:t>
            </a:r>
            <a:r>
              <a:rPr b="1" baseline="30000" lang="en" sz="2152"/>
              <a:t>D</a:t>
            </a:r>
            <a:endParaRPr b="1" baseline="30000" sz="215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 = ellipsoidal height </a:t>
            </a:r>
            <a:r>
              <a:rPr lang="en"/>
              <a:t>obtained</a:t>
            </a:r>
            <a:r>
              <a:rPr lang="en"/>
              <a:t> from GNSS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 = geoid height </a:t>
            </a:r>
            <a:r>
              <a:rPr lang="en"/>
              <a:t>obtained</a:t>
            </a:r>
            <a:r>
              <a:rPr lang="en"/>
              <a:t> from geoid model </a:t>
            </a:r>
            <a:br>
              <a:rPr lang="en"/>
            </a:br>
            <a:r>
              <a:rPr lang="en"/>
              <a:t>       (provided by CGS &amp; NGS)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 = orthometric height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30000" lang="en"/>
              <a:t>D</a:t>
            </a:r>
            <a:r>
              <a:rPr lang="en"/>
              <a:t> = dynamic height obtained from H using </a:t>
            </a:r>
            <a:br>
              <a:rPr lang="en"/>
            </a:br>
            <a:r>
              <a:rPr lang="en"/>
              <a:t>        gravity model (provided by CGS/NGS)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 &amp; N must be referenced to the same reference ellipsoid (NATRF2022)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Online conversion tools provided by CGS &amp; NGS</a:t>
            </a:r>
            <a:endParaRPr/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Determining Heights via GNSS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400" y="1293813"/>
            <a:ext cx="4613201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Free online GNSS processing services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NRCan’s CSRS-PPP (precise point positioning service) - used world-wide - reference defined by precise orbits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NGS’s OPUS traditional baseline processing service - uses data from nearby CORS stations to tie to geometric reference frame (NAD83, NATRF2022 or ITRF?)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Online tools to be provided by NRCan &amp; </a:t>
            </a:r>
            <a:br>
              <a:rPr lang="en" sz="1600"/>
            </a:br>
            <a:r>
              <a:rPr lang="en" sz="1600"/>
              <a:t>NGS for converting from GNSS ellipsoidal </a:t>
            </a:r>
            <a:br>
              <a:rPr lang="en" sz="1600"/>
            </a:br>
            <a:r>
              <a:rPr lang="en" sz="1600"/>
              <a:t>heights to IGLD (2020) dynamic heights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Receiver manufacturers’ software</a:t>
            </a:r>
            <a:endParaRPr/>
          </a:p>
        </p:txBody>
      </p:sp>
      <p:sp>
        <p:nvSpPr>
          <p:cNvPr id="147" name="Google Shape;147;p20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GNSS Processing Tools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800" y="2823375"/>
            <a:ext cx="3171500" cy="18606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311700" y="1152475"/>
            <a:ext cx="8520600" cy="37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</a:t>
            </a:r>
            <a:r>
              <a:rPr lang="en"/>
              <a:t>determine IGLD (2020) heights for all water level gauges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Previous GPS surveys at CHS &amp; NOAA permanent gauges in 1997, 2005, 2010, 2015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2022 GNSS survey conducted by members of the Coordinating Committee led by CGS and NGS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Occupied GNSS BMs at most gauges on the Great Lakes, their interconnecting channels, St. Lawrence River, Richelieu River, and Lake</a:t>
            </a:r>
            <a:br>
              <a:rPr lang="en"/>
            </a:br>
            <a:r>
              <a:rPr lang="en"/>
              <a:t>Champlain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Permanent gauges (CHS, ECCC, NOAA,</a:t>
            </a:r>
            <a:br>
              <a:rPr lang="en"/>
            </a:br>
            <a:r>
              <a:rPr lang="en"/>
              <a:t>USACE, USGS, Seaway, NYPA, OPG)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Seasonal gauges for determination of </a:t>
            </a:r>
            <a:br>
              <a:rPr lang="en"/>
            </a:br>
            <a:r>
              <a:rPr lang="en"/>
              <a:t>hydraulic correctors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Two 24 hr occupations on each BM for </a:t>
            </a:r>
            <a:br>
              <a:rPr lang="en"/>
            </a:br>
            <a:r>
              <a:rPr lang="en"/>
              <a:t>highest accuracy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Presently </a:t>
            </a:r>
            <a:r>
              <a:rPr lang="en"/>
              <a:t>processing</a:t>
            </a:r>
            <a:r>
              <a:rPr lang="en"/>
              <a:t> data</a:t>
            </a:r>
            <a:endParaRPr/>
          </a:p>
        </p:txBody>
      </p:sp>
      <p:sp>
        <p:nvSpPr>
          <p:cNvPr id="154" name="Google Shape;154;p21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6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Moving Water Level Gauges to IGLD (2020)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575" y="2674950"/>
            <a:ext cx="4379000" cy="23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