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Oswald"/>
      <p:regular r:id="rId16"/>
      <p:bold r:id="rId17"/>
    </p:embeddedFont>
    <p:embeddedFont>
      <p:font typeface="Gill Sans"/>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C1F2A20-6EBC-4471-9FB6-D337FDB09AF1}">
  <a:tblStyle styleId="{FC1F2A20-6EBC-4471-9FB6-D337FDB09AF1}"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slideMaster" Target="slideMasters/slideMaster1.xml"/><Relationship Id="rId19" Type="http://schemas.openxmlformats.org/officeDocument/2006/relationships/font" Target="fonts/GillSans-bold.fntdata"/><Relationship Id="rId6" Type="http://schemas.openxmlformats.org/officeDocument/2006/relationships/notesMaster" Target="notesMasters/notesMaster1.xml"/><Relationship Id="rId18" Type="http://schemas.openxmlformats.org/officeDocument/2006/relationships/font" Target="fonts/GillSans-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8f93266c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8f93266c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08f93266c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08f93266c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08f93266c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08f93266c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234825c0ff_1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2234825c0ff_1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234825c0ff_5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g2234825c0ff_5_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g2234825c0ff_5_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234825c0ff_5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2234825c0ff_5_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g2234825c0ff_5_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234825c0ff_1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234825c0ff_1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34825c0ff_1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34825c0ff_1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234825c0ff_5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 name="Google Shape;117;g2234825c0ff_5_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2234825c0ff_5_6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3"/>
          <p:cNvSpPr txBox="1"/>
          <p:nvPr>
            <p:ph type="title"/>
          </p:nvPr>
        </p:nvSpPr>
        <p:spPr>
          <a:xfrm>
            <a:off x="1673352" y="723519"/>
            <a:ext cx="57972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37150" lIns="137150" spcFirstLastPara="1" rIns="137150" wrap="square" tIns="137150">
            <a:normAutofit/>
          </a:bodyPr>
          <a:lstStyle>
            <a:lvl1pPr lvl="0" rtl="0" algn="ctr">
              <a:lnSpc>
                <a:spcPct val="90000"/>
              </a:lnSpc>
              <a:spcBef>
                <a:spcPts val="0"/>
              </a:spcBef>
              <a:spcAft>
                <a:spcPts val="0"/>
              </a:spcAft>
              <a:buClr>
                <a:srgbClr val="262626"/>
              </a:buClr>
              <a:buSzPts val="14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3" name="Google Shape;53;p13"/>
          <p:cNvSpPr txBox="1"/>
          <p:nvPr>
            <p:ph idx="1" type="body"/>
          </p:nvPr>
        </p:nvSpPr>
        <p:spPr>
          <a:xfrm>
            <a:off x="1673352" y="1978533"/>
            <a:ext cx="5797200" cy="2326500"/>
          </a:xfrm>
          <a:prstGeom prst="rect">
            <a:avLst/>
          </a:prstGeom>
          <a:noFill/>
          <a:ln>
            <a:noFill/>
          </a:ln>
        </p:spPr>
        <p:txBody>
          <a:bodyPr anchorCtr="0" anchor="t" bIns="34275" lIns="68575" spcFirstLastPara="1" rIns="68575" wrap="square" tIns="34275">
            <a:normAutofit/>
          </a:bodyPr>
          <a:lstStyle>
            <a:lvl1pPr indent="-317500" lvl="0" marL="457200" rtl="0" algn="l">
              <a:lnSpc>
                <a:spcPct val="100000"/>
              </a:lnSpc>
              <a:spcBef>
                <a:spcPts val="800"/>
              </a:spcBef>
              <a:spcAft>
                <a:spcPts val="0"/>
              </a:spcAft>
              <a:buSzPts val="1400"/>
              <a:buChar char="•"/>
              <a:defRPr sz="1100"/>
            </a:lvl1pPr>
            <a:lvl2pPr indent="-317500" lvl="1" marL="914400" rtl="0" algn="l">
              <a:lnSpc>
                <a:spcPct val="100000"/>
              </a:lnSpc>
              <a:spcBef>
                <a:spcPts val="800"/>
              </a:spcBef>
              <a:spcAft>
                <a:spcPts val="0"/>
              </a:spcAft>
              <a:buSzPts val="1400"/>
              <a:buChar char="•"/>
              <a:defRPr sz="1100"/>
            </a:lvl2pPr>
            <a:lvl3pPr indent="-317500" lvl="2" marL="1371600" rtl="0" algn="l">
              <a:lnSpc>
                <a:spcPct val="100000"/>
              </a:lnSpc>
              <a:spcBef>
                <a:spcPts val="800"/>
              </a:spcBef>
              <a:spcAft>
                <a:spcPts val="0"/>
              </a:spcAft>
              <a:buSzPts val="1400"/>
              <a:buChar char="•"/>
              <a:defRPr sz="1100"/>
            </a:lvl3pPr>
            <a:lvl4pPr indent="-317500" lvl="3" marL="1828800" rtl="0" algn="l">
              <a:lnSpc>
                <a:spcPct val="100000"/>
              </a:lnSpc>
              <a:spcBef>
                <a:spcPts val="800"/>
              </a:spcBef>
              <a:spcAft>
                <a:spcPts val="0"/>
              </a:spcAft>
              <a:buSzPts val="1400"/>
              <a:buChar char="•"/>
              <a:defRPr sz="1100"/>
            </a:lvl4pPr>
            <a:lvl5pPr indent="-317500" lvl="4" marL="2286000" rtl="0" algn="l">
              <a:lnSpc>
                <a:spcPct val="100000"/>
              </a:lnSpc>
              <a:spcBef>
                <a:spcPts val="800"/>
              </a:spcBef>
              <a:spcAft>
                <a:spcPts val="0"/>
              </a:spcAft>
              <a:buSzPts val="1400"/>
              <a:buChar char="•"/>
              <a:defRPr sz="1100"/>
            </a:lvl5pPr>
            <a:lvl6pPr indent="-317500" lvl="5" marL="2743200" rtl="0" algn="l">
              <a:lnSpc>
                <a:spcPct val="100000"/>
              </a:lnSpc>
              <a:spcBef>
                <a:spcPts val="800"/>
              </a:spcBef>
              <a:spcAft>
                <a:spcPts val="0"/>
              </a:spcAft>
              <a:buSzPts val="1400"/>
              <a:buChar char="•"/>
              <a:defRPr sz="1100"/>
            </a:lvl6pPr>
            <a:lvl7pPr indent="-317500" lvl="6" marL="3200400" rtl="0" algn="l">
              <a:lnSpc>
                <a:spcPct val="100000"/>
              </a:lnSpc>
              <a:spcBef>
                <a:spcPts val="800"/>
              </a:spcBef>
              <a:spcAft>
                <a:spcPts val="0"/>
              </a:spcAft>
              <a:buSzPts val="1400"/>
              <a:buChar char="•"/>
              <a:defRPr sz="1100"/>
            </a:lvl7pPr>
            <a:lvl8pPr indent="-317500" lvl="7" marL="3657600" rtl="0" algn="l">
              <a:lnSpc>
                <a:spcPct val="100000"/>
              </a:lnSpc>
              <a:spcBef>
                <a:spcPts val="800"/>
              </a:spcBef>
              <a:spcAft>
                <a:spcPts val="0"/>
              </a:spcAft>
              <a:buSzPts val="1400"/>
              <a:buChar char="•"/>
              <a:defRPr sz="1100"/>
            </a:lvl8pPr>
            <a:lvl9pPr indent="-317500" lvl="8" marL="4114800" rtl="0" algn="l">
              <a:lnSpc>
                <a:spcPct val="100000"/>
              </a:lnSpc>
              <a:spcBef>
                <a:spcPts val="800"/>
              </a:spcBef>
              <a:spcAft>
                <a:spcPts val="0"/>
              </a:spcAft>
              <a:buSzPts val="1400"/>
              <a:buChar char="•"/>
              <a:defRPr sz="1100"/>
            </a:lvl9pPr>
          </a:lstStyle>
          <a:p/>
        </p:txBody>
      </p:sp>
      <p:sp>
        <p:nvSpPr>
          <p:cNvPr id="54" name="Google Shape;54;p13"/>
          <p:cNvSpPr txBox="1"/>
          <p:nvPr>
            <p:ph idx="10" type="dt"/>
          </p:nvPr>
        </p:nvSpPr>
        <p:spPr>
          <a:xfrm>
            <a:off x="5866072" y="4679112"/>
            <a:ext cx="2065200" cy="243000"/>
          </a:xfrm>
          <a:prstGeom prst="rect">
            <a:avLst/>
          </a:prstGeom>
          <a:noFill/>
          <a:ln>
            <a:noFill/>
          </a:ln>
        </p:spPr>
        <p:txBody>
          <a:bodyPr anchorCtr="0" anchor="ctr" bIns="34275" lIns="68575" spcFirstLastPara="1" rIns="68575" wrap="square" tIns="34275">
            <a:noAutofit/>
          </a:bodyPr>
          <a:lstStyle>
            <a:lvl1pPr lvl="0" rtl="0" algn="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5" name="Google Shape;55;p13"/>
          <p:cNvSpPr txBox="1"/>
          <p:nvPr>
            <p:ph idx="11" type="ftr"/>
          </p:nvPr>
        </p:nvSpPr>
        <p:spPr>
          <a:xfrm>
            <a:off x="1200150" y="4677156"/>
            <a:ext cx="4425900" cy="2400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6" name="Google Shape;56;p13"/>
          <p:cNvSpPr/>
          <p:nvPr>
            <p:ph idx="12" type="sldNum"/>
          </p:nvPr>
        </p:nvSpPr>
        <p:spPr>
          <a:xfrm>
            <a:off x="8069192" y="4663440"/>
            <a:ext cx="274200" cy="274200"/>
          </a:xfrm>
          <a:prstGeom prst="ellipse">
            <a:avLst/>
          </a:prstGeom>
          <a:solidFill>
            <a:srgbClr val="1D1D1D">
              <a:alpha val="69410"/>
            </a:srgbClr>
          </a:solidFill>
          <a:ln>
            <a:noFill/>
          </a:ln>
        </p:spPr>
        <p:txBody>
          <a:bodyPr anchorCtr="0" anchor="ctr" bIns="34275" lIns="13700" spcFirstLastPara="1" rIns="13700" wrap="square" tIns="34275">
            <a:normAutofit/>
          </a:bodyPr>
          <a:lstStyle>
            <a:lvl1pPr indent="0" lvl="0"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1pPr>
            <a:lvl2pPr indent="0" lvl="1"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2pPr>
            <a:lvl3pPr indent="0" lvl="2"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3pPr>
            <a:lvl4pPr indent="0" lvl="3"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4pPr>
            <a:lvl5pPr indent="0" lvl="4"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5pPr>
            <a:lvl6pPr indent="0" lvl="5"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6pPr>
            <a:lvl7pPr indent="0" lvl="6"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7pPr>
            <a:lvl8pPr indent="0" lvl="7"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8pPr>
            <a:lvl9pPr indent="0" lvl="8" marL="0" marR="0" rtl="0" algn="ctr">
              <a:lnSpc>
                <a:spcPct val="100000"/>
              </a:lnSpc>
              <a:spcBef>
                <a:spcPts val="0"/>
              </a:spcBef>
              <a:spcAft>
                <a:spcPts val="0"/>
              </a:spcAft>
              <a:buClr>
                <a:srgbClr val="000000"/>
              </a:buClr>
              <a:buSzPts val="800"/>
              <a:buFont typeface="Arial"/>
              <a:buNone/>
              <a:defRPr b="0" i="0" sz="8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4"/>
          <p:cNvSpPr txBox="1"/>
          <p:nvPr/>
        </p:nvSpPr>
        <p:spPr>
          <a:xfrm>
            <a:off x="200600" y="4703625"/>
            <a:ext cx="49512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Tidal &amp; Water Level Datums Workshop | April 6, 2023</a:t>
            </a:r>
            <a:endParaRPr sz="11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mailto:Chris.Zervas@noaa.gov" TargetMode="External"/><Relationship Id="rId5" Type="http://schemas.openxmlformats.org/officeDocument/2006/relationships/hyperlink" Target="mailto:Laura.Rear.McLaughlin@noaa.gov" TargetMode="External"/><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865900"/>
            <a:ext cx="8520600" cy="841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700">
                <a:latin typeface="Oswald"/>
                <a:ea typeface="Oswald"/>
                <a:cs typeface="Oswald"/>
                <a:sym typeface="Oswald"/>
              </a:rPr>
              <a:t>UPDATING LOW WATER DATUM IN THE GREAT LAKES</a:t>
            </a:r>
            <a:endParaRPr sz="4700">
              <a:latin typeface="Oswald"/>
              <a:ea typeface="Oswald"/>
              <a:cs typeface="Oswald"/>
              <a:sym typeface="Oswald"/>
            </a:endParaRPr>
          </a:p>
        </p:txBody>
      </p:sp>
      <p:sp>
        <p:nvSpPr>
          <p:cNvPr id="62" name="Google Shape;62;p14"/>
          <p:cNvSpPr txBox="1"/>
          <p:nvPr>
            <p:ph idx="1" type="body"/>
          </p:nvPr>
        </p:nvSpPr>
        <p:spPr>
          <a:xfrm>
            <a:off x="368750" y="1983925"/>
            <a:ext cx="8520600" cy="950400"/>
          </a:xfrm>
          <a:prstGeom prst="rect">
            <a:avLst/>
          </a:prstGeom>
        </p:spPr>
        <p:txBody>
          <a:bodyPr anchorCtr="0" anchor="t" bIns="91425" lIns="91425" spcFirstLastPara="1" rIns="91425" wrap="square" tIns="91425">
            <a:noAutofit/>
          </a:bodyPr>
          <a:lstStyle/>
          <a:p>
            <a:pPr indent="0" lvl="0" marL="0" rtl="0" algn="ctr">
              <a:lnSpc>
                <a:spcPct val="95000"/>
              </a:lnSpc>
              <a:spcBef>
                <a:spcPts val="0"/>
              </a:spcBef>
              <a:spcAft>
                <a:spcPts val="0"/>
              </a:spcAft>
              <a:buClr>
                <a:srgbClr val="000000"/>
              </a:buClr>
              <a:buSzPts val="440"/>
              <a:buFont typeface="Arial"/>
              <a:buNone/>
            </a:pPr>
            <a:r>
              <a:t/>
            </a:r>
            <a:endParaRPr>
              <a:latin typeface="Calibri"/>
              <a:ea typeface="Calibri"/>
              <a:cs typeface="Calibri"/>
              <a:sym typeface="Calibri"/>
            </a:endParaRPr>
          </a:p>
          <a:p>
            <a:pPr indent="0" lvl="0" marL="0" rtl="0" algn="ctr">
              <a:lnSpc>
                <a:spcPct val="95000"/>
              </a:lnSpc>
              <a:spcBef>
                <a:spcPts val="1200"/>
              </a:spcBef>
              <a:spcAft>
                <a:spcPts val="0"/>
              </a:spcAft>
              <a:buClr>
                <a:srgbClr val="000000"/>
              </a:buClr>
              <a:buSzPts val="440"/>
              <a:buFont typeface="Arial"/>
              <a:buNone/>
            </a:pPr>
            <a:r>
              <a:rPr lang="en">
                <a:latin typeface="Calibri"/>
                <a:ea typeface="Calibri"/>
                <a:cs typeface="Calibri"/>
                <a:sym typeface="Calibri"/>
              </a:rPr>
              <a:t>Chris Zervas</a:t>
            </a:r>
            <a:r>
              <a:rPr baseline="30000" lang="en">
                <a:latin typeface="Calibri"/>
                <a:ea typeface="Calibri"/>
                <a:cs typeface="Calibri"/>
                <a:sym typeface="Calibri"/>
              </a:rPr>
              <a:t>1</a:t>
            </a:r>
            <a:r>
              <a:rPr lang="en">
                <a:latin typeface="Calibri"/>
                <a:ea typeface="Calibri"/>
                <a:cs typeface="Calibri"/>
                <a:sym typeface="Calibri"/>
              </a:rPr>
              <a:t>, Derrick Beach</a:t>
            </a:r>
            <a:r>
              <a:rPr baseline="30000" lang="en">
                <a:latin typeface="Calibri"/>
                <a:ea typeface="Calibri"/>
                <a:cs typeface="Calibri"/>
                <a:sym typeface="Calibri"/>
              </a:rPr>
              <a:t>2</a:t>
            </a:r>
            <a:r>
              <a:rPr lang="en">
                <a:latin typeface="Calibri"/>
                <a:ea typeface="Calibri"/>
                <a:cs typeface="Calibri"/>
                <a:sym typeface="Calibri"/>
              </a:rPr>
              <a:t>, Laura Rear McLaughlin</a:t>
            </a:r>
            <a:r>
              <a:rPr baseline="30000" lang="en">
                <a:latin typeface="Calibri"/>
                <a:ea typeface="Calibri"/>
                <a:cs typeface="Calibri"/>
                <a:sym typeface="Calibri"/>
              </a:rPr>
              <a:t>1</a:t>
            </a:r>
            <a:r>
              <a:rPr lang="en">
                <a:latin typeface="Calibri"/>
                <a:ea typeface="Calibri"/>
                <a:cs typeface="Calibri"/>
                <a:sym typeface="Calibri"/>
              </a:rPr>
              <a:t>, Terese Herron</a:t>
            </a:r>
            <a:r>
              <a:rPr baseline="30000" lang="en">
                <a:latin typeface="Calibri"/>
                <a:ea typeface="Calibri"/>
                <a:cs typeface="Calibri"/>
                <a:sym typeface="Calibri"/>
              </a:rPr>
              <a:t>3</a:t>
            </a:r>
            <a:endParaRPr baseline="30000">
              <a:latin typeface="Calibri"/>
              <a:ea typeface="Calibri"/>
              <a:cs typeface="Calibri"/>
              <a:sym typeface="Calibri"/>
            </a:endParaRPr>
          </a:p>
          <a:p>
            <a:pPr indent="0" lvl="0" marL="0" rtl="0" algn="ctr">
              <a:lnSpc>
                <a:spcPct val="95000"/>
              </a:lnSpc>
              <a:spcBef>
                <a:spcPts val="1200"/>
              </a:spcBef>
              <a:spcAft>
                <a:spcPts val="0"/>
              </a:spcAft>
              <a:buClr>
                <a:srgbClr val="000000"/>
              </a:buClr>
              <a:buSzPts val="440"/>
              <a:buFont typeface="Arial"/>
              <a:buNone/>
            </a:pPr>
            <a:r>
              <a:rPr baseline="30000" lang="en" sz="1400">
                <a:latin typeface="Calibri"/>
                <a:ea typeface="Calibri"/>
                <a:cs typeface="Calibri"/>
                <a:sym typeface="Calibri"/>
              </a:rPr>
              <a:t>1 </a:t>
            </a:r>
            <a:r>
              <a:rPr lang="en" sz="1400">
                <a:latin typeface="Calibri"/>
                <a:ea typeface="Calibri"/>
                <a:cs typeface="Calibri"/>
                <a:sym typeface="Calibri"/>
              </a:rPr>
              <a:t>Center for Operational Oceanographic Products and Services, NOAA, USA</a:t>
            </a:r>
            <a:endParaRPr sz="1400">
              <a:latin typeface="Calibri"/>
              <a:ea typeface="Calibri"/>
              <a:cs typeface="Calibri"/>
              <a:sym typeface="Calibri"/>
            </a:endParaRPr>
          </a:p>
          <a:p>
            <a:pPr indent="0" lvl="0" marL="0" rtl="0" algn="ctr">
              <a:lnSpc>
                <a:spcPct val="95000"/>
              </a:lnSpc>
              <a:spcBef>
                <a:spcPts val="0"/>
              </a:spcBef>
              <a:spcAft>
                <a:spcPts val="0"/>
              </a:spcAft>
              <a:buClr>
                <a:srgbClr val="000000"/>
              </a:buClr>
              <a:buSzPts val="440"/>
              <a:buFont typeface="Arial"/>
              <a:buNone/>
            </a:pPr>
            <a:r>
              <a:rPr baseline="30000" lang="en" sz="1400">
                <a:latin typeface="Calibri"/>
                <a:ea typeface="Calibri"/>
                <a:cs typeface="Calibri"/>
                <a:sym typeface="Calibri"/>
              </a:rPr>
              <a:t>2</a:t>
            </a:r>
            <a:r>
              <a:rPr lang="en" sz="1400">
                <a:latin typeface="Calibri"/>
                <a:ea typeface="Calibri"/>
                <a:cs typeface="Calibri"/>
                <a:sym typeface="Calibri"/>
              </a:rPr>
              <a:t> Meteorological Service of Canada, Environment and Climate Change Canada, Canada </a:t>
            </a:r>
            <a:endParaRPr sz="1400">
              <a:latin typeface="Calibri"/>
              <a:ea typeface="Calibri"/>
              <a:cs typeface="Calibri"/>
              <a:sym typeface="Calibri"/>
            </a:endParaRPr>
          </a:p>
          <a:p>
            <a:pPr indent="0" lvl="0" marL="0" rtl="0" algn="ctr">
              <a:lnSpc>
                <a:spcPct val="95000"/>
              </a:lnSpc>
              <a:spcBef>
                <a:spcPts val="0"/>
              </a:spcBef>
              <a:spcAft>
                <a:spcPts val="0"/>
              </a:spcAft>
              <a:buClr>
                <a:srgbClr val="000000"/>
              </a:buClr>
              <a:buSzPts val="440"/>
              <a:buFont typeface="Arial"/>
              <a:buNone/>
            </a:pPr>
            <a:r>
              <a:rPr baseline="30000" lang="en" sz="1400">
                <a:latin typeface="Calibri"/>
                <a:ea typeface="Calibri"/>
                <a:cs typeface="Calibri"/>
                <a:sym typeface="Calibri"/>
              </a:rPr>
              <a:t>3</a:t>
            </a:r>
            <a:r>
              <a:rPr lang="en" sz="1400">
                <a:latin typeface="Calibri"/>
                <a:ea typeface="Calibri"/>
                <a:cs typeface="Calibri"/>
                <a:sym typeface="Calibri"/>
              </a:rPr>
              <a:t> Canadian Hydrographic Service, Department of Fisheries and Oceans, Canada</a:t>
            </a:r>
            <a:endParaRPr sz="1400">
              <a:latin typeface="Calibri"/>
              <a:ea typeface="Calibri"/>
              <a:cs typeface="Calibri"/>
              <a:sym typeface="Calibri"/>
            </a:endParaRPr>
          </a:p>
          <a:p>
            <a:pPr indent="0" lvl="0" marL="0" rtl="0" algn="ctr">
              <a:lnSpc>
                <a:spcPct val="95000"/>
              </a:lnSpc>
              <a:spcBef>
                <a:spcPts val="0"/>
              </a:spcBef>
              <a:spcAft>
                <a:spcPts val="0"/>
              </a:spcAft>
              <a:buSzPts val="440"/>
              <a:buNone/>
            </a:pPr>
            <a:r>
              <a:t/>
            </a:r>
            <a:endParaRPr>
              <a:latin typeface="Calibri"/>
              <a:ea typeface="Calibri"/>
              <a:cs typeface="Calibri"/>
              <a:sym typeface="Calibri"/>
            </a:endParaRPr>
          </a:p>
          <a:p>
            <a:pPr indent="0" lvl="0" marL="0" rtl="0" algn="ctr">
              <a:lnSpc>
                <a:spcPct val="95000"/>
              </a:lnSpc>
              <a:spcBef>
                <a:spcPts val="1200"/>
              </a:spcBef>
              <a:spcAft>
                <a:spcPts val="1200"/>
              </a:spcAft>
              <a:buSzPts val="440"/>
              <a:buNone/>
            </a:pPr>
            <a:r>
              <a:rPr lang="en">
                <a:latin typeface="Calibri"/>
                <a:ea typeface="Calibri"/>
                <a:cs typeface="Calibri"/>
                <a:sym typeface="Calibri"/>
              </a:rPr>
              <a:t>April 6, 2023</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295225"/>
            <a:ext cx="8520600" cy="707400"/>
          </a:xfrm>
          <a:prstGeom prst="rect">
            <a:avLst/>
          </a:prstGeom>
          <a:solidFill>
            <a:srgbClr val="4A86E8">
              <a:alpha val="41670"/>
            </a:srgbClr>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Oswald"/>
                <a:ea typeface="Oswald"/>
                <a:cs typeface="Oswald"/>
                <a:sym typeface="Oswald"/>
              </a:rPr>
              <a:t>What is the Low Water Datum (LWD)?</a:t>
            </a:r>
            <a:endParaRPr sz="4000">
              <a:latin typeface="Oswald"/>
              <a:ea typeface="Oswald"/>
              <a:cs typeface="Oswald"/>
              <a:sym typeface="Oswald"/>
            </a:endParaRPr>
          </a:p>
          <a:p>
            <a:pPr indent="0" lvl="0" marL="0" rtl="0" algn="l">
              <a:spcBef>
                <a:spcPts val="0"/>
              </a:spcBef>
              <a:spcAft>
                <a:spcPts val="0"/>
              </a:spcAft>
              <a:buNone/>
            </a:pPr>
            <a:r>
              <a:t/>
            </a:r>
            <a:endParaRPr sz="4000">
              <a:latin typeface="Oswald"/>
              <a:ea typeface="Oswald"/>
              <a:cs typeface="Oswald"/>
              <a:sym typeface="Oswald"/>
            </a:endParaRPr>
          </a:p>
        </p:txBody>
      </p:sp>
      <p:sp>
        <p:nvSpPr>
          <p:cNvPr id="68" name="Google Shape;68;p15"/>
          <p:cNvSpPr txBox="1"/>
          <p:nvPr/>
        </p:nvSpPr>
        <p:spPr>
          <a:xfrm>
            <a:off x="485500" y="1108750"/>
            <a:ext cx="8520600" cy="1354500"/>
          </a:xfrm>
          <a:prstGeom prst="rect">
            <a:avLst/>
          </a:prstGeom>
          <a:noFill/>
          <a:ln>
            <a:noFill/>
          </a:ln>
        </p:spPr>
        <p:txBody>
          <a:bodyPr anchorCtr="0" anchor="t" bIns="91425" lIns="91425" spcFirstLastPara="1" rIns="91425" wrap="square" tIns="91425">
            <a:spAutoFit/>
          </a:bodyPr>
          <a:lstStyle/>
          <a:p>
            <a:pPr indent="-165100" lvl="0" marL="177800" rtl="0" algn="l">
              <a:spcBef>
                <a:spcPts val="0"/>
              </a:spcBef>
              <a:spcAft>
                <a:spcPts val="0"/>
              </a:spcAft>
              <a:buClr>
                <a:schemeClr val="dk2"/>
              </a:buClr>
              <a:buSzPts val="1400"/>
              <a:buChar char="•"/>
            </a:pPr>
            <a:r>
              <a:rPr b="1" lang="en">
                <a:solidFill>
                  <a:schemeClr val="dk2"/>
                </a:solidFill>
              </a:rPr>
              <a:t>LWD is the navigational chart datum, one for each of the Great Lakes and Lake St. Clair</a:t>
            </a:r>
            <a:endParaRPr sz="1000">
              <a:solidFill>
                <a:schemeClr val="dk2"/>
              </a:solidFill>
            </a:endParaRPr>
          </a:p>
          <a:p>
            <a:pPr indent="-165100" lvl="0" marL="177800" rtl="0" algn="l">
              <a:spcBef>
                <a:spcPts val="800"/>
              </a:spcBef>
              <a:spcAft>
                <a:spcPts val="0"/>
              </a:spcAft>
              <a:buClr>
                <a:schemeClr val="dk2"/>
              </a:buClr>
              <a:buSzPts val="1400"/>
              <a:buChar char="•"/>
            </a:pPr>
            <a:r>
              <a:rPr b="1" lang="en">
                <a:solidFill>
                  <a:schemeClr val="dk2"/>
                </a:solidFill>
              </a:rPr>
              <a:t>Depths for harbor improvement authorizations are also referred to LWD</a:t>
            </a:r>
            <a:endParaRPr sz="1000">
              <a:solidFill>
                <a:schemeClr val="dk2"/>
              </a:solidFill>
            </a:endParaRPr>
          </a:p>
          <a:p>
            <a:pPr indent="-165100" lvl="0" marL="177800" rtl="0" algn="l">
              <a:spcBef>
                <a:spcPts val="800"/>
              </a:spcBef>
              <a:spcAft>
                <a:spcPts val="0"/>
              </a:spcAft>
              <a:buClr>
                <a:schemeClr val="dk2"/>
              </a:buClr>
              <a:buSzPts val="1400"/>
              <a:buChar char="•"/>
            </a:pPr>
            <a:r>
              <a:rPr b="1" lang="en">
                <a:solidFill>
                  <a:schemeClr val="dk2"/>
                </a:solidFill>
              </a:rPr>
              <a:t>It is defined only as a lake-wide surface “so low that the water level will seldom fall below it”</a:t>
            </a:r>
            <a:endParaRPr sz="1000">
              <a:solidFill>
                <a:schemeClr val="dk2"/>
              </a:solidFill>
            </a:endParaRPr>
          </a:p>
          <a:p>
            <a:pPr indent="-165100" lvl="0" marL="177800" rtl="0" algn="l">
              <a:spcBef>
                <a:spcPts val="800"/>
              </a:spcBef>
              <a:spcAft>
                <a:spcPts val="0"/>
              </a:spcAft>
              <a:buClr>
                <a:schemeClr val="dk2"/>
              </a:buClr>
              <a:buSzPts val="1400"/>
              <a:buChar char="•"/>
            </a:pPr>
            <a:r>
              <a:rPr b="1" lang="en">
                <a:solidFill>
                  <a:schemeClr val="dk2"/>
                </a:solidFill>
              </a:rPr>
              <a:t>Different LWD surfaces defined for each lake &amp; the connecting channels</a:t>
            </a:r>
            <a:endParaRPr sz="1000">
              <a:solidFill>
                <a:schemeClr val="dk2"/>
              </a:solidFill>
            </a:endParaRPr>
          </a:p>
        </p:txBody>
      </p:sp>
      <p:pic>
        <p:nvPicPr>
          <p:cNvPr descr="LWD85.png" id="69" name="Google Shape;69;p15"/>
          <p:cNvPicPr preferRelativeResize="0"/>
          <p:nvPr/>
        </p:nvPicPr>
        <p:blipFill rotWithShape="1">
          <a:blip r:embed="rId3">
            <a:alphaModFix/>
          </a:blip>
          <a:srcRect b="0" l="0" r="0" t="0"/>
          <a:stretch/>
        </p:blipFill>
        <p:spPr>
          <a:xfrm>
            <a:off x="1825720" y="2463250"/>
            <a:ext cx="5840155" cy="26205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295225"/>
            <a:ext cx="8520600" cy="707400"/>
          </a:xfrm>
          <a:prstGeom prst="rect">
            <a:avLst/>
          </a:prstGeom>
          <a:solidFill>
            <a:srgbClr val="4A86E8">
              <a:alpha val="41670"/>
            </a:srgbClr>
          </a:solid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accent5"/>
              </a:buClr>
              <a:buSzPts val="2700"/>
              <a:buFont typeface="Gill Sans"/>
              <a:buNone/>
            </a:pPr>
            <a:r>
              <a:rPr lang="en" sz="4000">
                <a:latin typeface="Oswald"/>
                <a:ea typeface="Oswald"/>
                <a:cs typeface="Oswald"/>
                <a:sym typeface="Oswald"/>
              </a:rPr>
              <a:t>Low Water Datum Established in 1933</a:t>
            </a:r>
            <a:endParaRPr sz="4000">
              <a:latin typeface="Oswald"/>
              <a:ea typeface="Oswald"/>
              <a:cs typeface="Oswald"/>
              <a:sym typeface="Oswald"/>
            </a:endParaRPr>
          </a:p>
          <a:p>
            <a:pPr indent="0" lvl="0" marL="0" rtl="0" algn="l">
              <a:spcBef>
                <a:spcPts val="0"/>
              </a:spcBef>
              <a:spcAft>
                <a:spcPts val="0"/>
              </a:spcAft>
              <a:buNone/>
            </a:pPr>
            <a:r>
              <a:t/>
            </a:r>
            <a:endParaRPr sz="4000">
              <a:latin typeface="Oswald"/>
              <a:ea typeface="Oswald"/>
              <a:cs typeface="Oswald"/>
              <a:sym typeface="Oswald"/>
            </a:endParaRPr>
          </a:p>
        </p:txBody>
      </p:sp>
      <p:sp>
        <p:nvSpPr>
          <p:cNvPr id="75" name="Google Shape;75;p16"/>
          <p:cNvSpPr txBox="1"/>
          <p:nvPr/>
        </p:nvSpPr>
        <p:spPr>
          <a:xfrm>
            <a:off x="259218" y="1077000"/>
            <a:ext cx="8395800" cy="4066500"/>
          </a:xfrm>
          <a:prstGeom prst="rect">
            <a:avLst/>
          </a:prstGeom>
          <a:noFill/>
          <a:ln>
            <a:noFill/>
          </a:ln>
        </p:spPr>
        <p:txBody>
          <a:bodyPr anchorCtr="0" anchor="t" bIns="34275" lIns="68575" spcFirstLastPara="1" rIns="68575" wrap="square" tIns="34275">
            <a:noAutofit/>
          </a:bodyPr>
          <a:lstStyle/>
          <a:p>
            <a:pPr indent="-152400" lvl="0" marL="177800" marR="0" rtl="0" algn="l">
              <a:lnSpc>
                <a:spcPct val="100000"/>
              </a:lnSpc>
              <a:spcBef>
                <a:spcPts val="0"/>
              </a:spcBef>
              <a:spcAft>
                <a:spcPts val="0"/>
              </a:spcAft>
              <a:buClr>
                <a:schemeClr val="accent2"/>
              </a:buClr>
              <a:buSzPts val="1400"/>
              <a:buChar char="•"/>
            </a:pPr>
            <a:r>
              <a:rPr i="0" lang="en" u="none" cap="none" strike="noStrike">
                <a:solidFill>
                  <a:schemeClr val="dk1"/>
                </a:solidFill>
              </a:rPr>
              <a:t>Standard Low Water (1901) was in use by the US Lake Survey as the chart datum, but no datum had been officially established for dredging and harbor improvements. Reference levels about a foot higher than the chart datum were being used in practice.</a:t>
            </a:r>
            <a:endParaRPr i="0" u="none" cap="none" strike="noStrike">
              <a:solidFill>
                <a:srgbClr val="000000"/>
              </a:solidFill>
            </a:endParaRPr>
          </a:p>
          <a:p>
            <a:pPr indent="-177800" lvl="0" marL="685800" marR="0" rtl="0" algn="just">
              <a:lnSpc>
                <a:spcPct val="100000"/>
              </a:lnSpc>
              <a:spcBef>
                <a:spcPts val="1700"/>
              </a:spcBef>
              <a:spcAft>
                <a:spcPts val="0"/>
              </a:spcAft>
              <a:buClr>
                <a:schemeClr val="accent2"/>
              </a:buClr>
              <a:buSzPts val="1400"/>
              <a:buChar char="•"/>
            </a:pPr>
            <a:r>
              <a:rPr i="1" lang="en" u="none" cap="none" strike="noStrike">
                <a:solidFill>
                  <a:schemeClr val="dk1"/>
                </a:solidFill>
              </a:rPr>
              <a:t>From Moore 1939, Datum planes on the Great Lakes</a:t>
            </a:r>
            <a:r>
              <a:rPr i="0" lang="en" u="none" cap="none" strike="noStrike">
                <a:solidFill>
                  <a:schemeClr val="dk1"/>
                </a:solidFill>
              </a:rPr>
              <a:t>“:</a:t>
            </a:r>
            <a:r>
              <a:rPr lang="en">
                <a:solidFill>
                  <a:schemeClr val="dk1"/>
                </a:solidFill>
              </a:rPr>
              <a:t> </a:t>
            </a:r>
            <a:r>
              <a:rPr i="0" lang="en" u="none" cap="none" strike="noStrike">
                <a:solidFill>
                  <a:schemeClr val="dk1"/>
                </a:solidFill>
              </a:rPr>
              <a:t>It seemed desirable that a single datum plane for each lake should be adopted for use both by the Lake Survey and for improvement work.  ....  It seemed to be common opinion that use of what might be considered average low water was preferable to the use of extreme low water.  The elevations finally decided upon were largely a compromise.“  </a:t>
            </a:r>
            <a:endParaRPr i="0" u="none" cap="none" strike="noStrike">
              <a:solidFill>
                <a:srgbClr val="000000"/>
              </a:solidFill>
            </a:endParaRPr>
          </a:p>
          <a:p>
            <a:pPr indent="-152400" lvl="0" marL="177800" marR="0" rtl="0" algn="l">
              <a:lnSpc>
                <a:spcPct val="100000"/>
              </a:lnSpc>
              <a:spcBef>
                <a:spcPts val="1700"/>
              </a:spcBef>
              <a:spcAft>
                <a:spcPts val="0"/>
              </a:spcAft>
              <a:buClr>
                <a:schemeClr val="accent2"/>
              </a:buClr>
              <a:buSzPts val="1400"/>
              <a:buChar char="•"/>
            </a:pPr>
            <a:r>
              <a:rPr i="0" lang="en" u="none" cap="none" strike="noStrike">
                <a:solidFill>
                  <a:schemeClr val="dk1"/>
                </a:solidFill>
              </a:rPr>
              <a:t>Each lakes’ LWD was defined relative to a specified bench mark at a single ‘master’ station which were Oswego, Cleveland, Harbor Beach, and Point Iroquois.  By the use of pre-existing level surveys, their elevations were assigned relative to the Mean Tide at New York City.</a:t>
            </a:r>
            <a:endParaRPr i="0" u="none" cap="none" strike="noStrike">
              <a:solidFill>
                <a:srgbClr val="000000"/>
              </a:solidFill>
            </a:endParaRPr>
          </a:p>
          <a:p>
            <a:pPr indent="-152400" lvl="0" marL="177800" marR="0" rtl="0" algn="l">
              <a:lnSpc>
                <a:spcPct val="100000"/>
              </a:lnSpc>
              <a:spcBef>
                <a:spcPts val="1700"/>
              </a:spcBef>
              <a:spcAft>
                <a:spcPts val="0"/>
              </a:spcAft>
              <a:buClr>
                <a:schemeClr val="accent2"/>
              </a:buClr>
              <a:buSzPts val="1400"/>
              <a:buChar char="•"/>
            </a:pPr>
            <a:r>
              <a:rPr i="0" lang="en" u="none" cap="none" strike="noStrike">
                <a:solidFill>
                  <a:schemeClr val="dk1"/>
                </a:solidFill>
              </a:rPr>
              <a:t>The International Great Lakes Datums (IGLD) of 1955 and 1985 retained the same LWDs, while relating their elevations relative to Mean Sea Level at the mouth of the St. Lawrence River.  </a:t>
            </a:r>
            <a:endParaRPr i="0" u="none" cap="none" strike="noStrike">
              <a:solidFill>
                <a:srgbClr val="000000"/>
              </a:solidFill>
            </a:endParaRPr>
          </a:p>
          <a:p>
            <a:pPr indent="-63500" lvl="0" marL="177800" marR="0" rtl="0" algn="l">
              <a:lnSpc>
                <a:spcPct val="100000"/>
              </a:lnSpc>
              <a:spcBef>
                <a:spcPts val="1700"/>
              </a:spcBef>
              <a:spcAft>
                <a:spcPts val="0"/>
              </a:spcAft>
              <a:buClr>
                <a:schemeClr val="accent2"/>
              </a:buClr>
              <a:buSzPts val="1800"/>
              <a:buFont typeface="Arial"/>
              <a:buNone/>
            </a:pPr>
            <a:r>
              <a:t/>
            </a:r>
            <a:endParaRPr b="0" i="0" sz="1800" u="none" cap="none" strike="noStrike">
              <a:solidFill>
                <a:schemeClr val="dk1"/>
              </a:solidFill>
              <a:latin typeface="Gill Sans"/>
              <a:ea typeface="Gill Sans"/>
              <a:cs typeface="Gill Sans"/>
              <a:sym typeface="Gill Sans"/>
            </a:endParaRPr>
          </a:p>
          <a:p>
            <a:pPr indent="-38100" lvl="0" marL="177800" marR="0" rtl="0" algn="l">
              <a:lnSpc>
                <a:spcPct val="100000"/>
              </a:lnSpc>
              <a:spcBef>
                <a:spcPts val="1700"/>
              </a:spcBef>
              <a:spcAft>
                <a:spcPts val="0"/>
              </a:spcAft>
              <a:buClr>
                <a:schemeClr val="accent2"/>
              </a:buClr>
              <a:buSzPts val="2100"/>
              <a:buFont typeface="Arial"/>
              <a:buNone/>
            </a:pPr>
            <a:r>
              <a:t/>
            </a:r>
            <a:endParaRPr b="0" i="0" sz="2100" u="none" cap="none" strike="noStrike">
              <a:solidFill>
                <a:schemeClr val="dk1"/>
              </a:solidFill>
              <a:latin typeface="Gill Sans"/>
              <a:ea typeface="Gill Sans"/>
              <a:cs typeface="Gill Sans"/>
              <a:sym typeface="Gill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295225"/>
            <a:ext cx="8520600" cy="707400"/>
          </a:xfrm>
          <a:prstGeom prst="rect">
            <a:avLst/>
          </a:prstGeom>
          <a:solidFill>
            <a:srgbClr val="4A86E8">
              <a:alpha val="41670"/>
            </a:srgbClr>
          </a:solid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000">
                <a:latin typeface="Oswald"/>
                <a:ea typeface="Oswald"/>
                <a:cs typeface="Oswald"/>
                <a:sym typeface="Oswald"/>
              </a:rPr>
              <a:t>Why Update the LWD Now?</a:t>
            </a:r>
            <a:endParaRPr sz="4000">
              <a:latin typeface="Oswald"/>
              <a:ea typeface="Oswald"/>
              <a:cs typeface="Oswald"/>
              <a:sym typeface="Oswald"/>
            </a:endParaRPr>
          </a:p>
          <a:p>
            <a:pPr indent="0" lvl="0" marL="0" rtl="0" algn="l">
              <a:spcBef>
                <a:spcPts val="0"/>
              </a:spcBef>
              <a:spcAft>
                <a:spcPts val="0"/>
              </a:spcAft>
              <a:buNone/>
            </a:pPr>
            <a:r>
              <a:t/>
            </a:r>
            <a:endParaRPr sz="4000">
              <a:latin typeface="Oswald"/>
              <a:ea typeface="Oswald"/>
              <a:cs typeface="Oswald"/>
              <a:sym typeface="Oswald"/>
            </a:endParaRPr>
          </a:p>
        </p:txBody>
      </p:sp>
      <p:sp>
        <p:nvSpPr>
          <p:cNvPr id="81" name="Google Shape;81;p17"/>
          <p:cNvSpPr txBox="1"/>
          <p:nvPr/>
        </p:nvSpPr>
        <p:spPr>
          <a:xfrm>
            <a:off x="656125" y="1559950"/>
            <a:ext cx="7528500" cy="2224200"/>
          </a:xfrm>
          <a:prstGeom prst="rect">
            <a:avLst/>
          </a:prstGeom>
          <a:noFill/>
          <a:ln>
            <a:noFill/>
          </a:ln>
        </p:spPr>
        <p:txBody>
          <a:bodyPr anchorCtr="0" anchor="t" bIns="34275" lIns="68575" spcFirstLastPara="1" rIns="68575" wrap="square" tIns="34275">
            <a:spAutoFit/>
          </a:bodyPr>
          <a:lstStyle/>
          <a:p>
            <a:pPr indent="-317500" lvl="0" marL="457200" marR="0" rtl="0" algn="l">
              <a:lnSpc>
                <a:spcPct val="150000"/>
              </a:lnSpc>
              <a:spcBef>
                <a:spcPts val="0"/>
              </a:spcBef>
              <a:spcAft>
                <a:spcPts val="0"/>
              </a:spcAft>
              <a:buClr>
                <a:schemeClr val="dk1"/>
              </a:buClr>
              <a:buSzPts val="1400"/>
              <a:buChar char="●"/>
            </a:pPr>
            <a:r>
              <a:rPr i="0" lang="en" u="none" cap="none" strike="noStrike">
                <a:solidFill>
                  <a:schemeClr val="dk1"/>
                </a:solidFill>
              </a:rPr>
              <a:t>Opportunity in conjunction with the IGLD 2020 update</a:t>
            </a:r>
            <a:endParaRPr i="0" u="none" cap="none" strike="noStrike">
              <a:solidFill>
                <a:srgbClr val="000000"/>
              </a:solidFill>
            </a:endParaRPr>
          </a:p>
          <a:p>
            <a:pPr indent="-317500" lvl="0" marL="457200" marR="0" rtl="0" algn="l">
              <a:lnSpc>
                <a:spcPct val="150000"/>
              </a:lnSpc>
              <a:spcBef>
                <a:spcPts val="0"/>
              </a:spcBef>
              <a:spcAft>
                <a:spcPts val="0"/>
              </a:spcAft>
              <a:buClr>
                <a:schemeClr val="dk1"/>
              </a:buClr>
              <a:buSzPts val="1400"/>
              <a:buChar char="●"/>
            </a:pPr>
            <a:r>
              <a:rPr i="0" lang="en" u="none" cap="none" strike="noStrike">
                <a:solidFill>
                  <a:schemeClr val="dk1"/>
                </a:solidFill>
              </a:rPr>
              <a:t>Current LWD was established using pre-1930s data</a:t>
            </a:r>
            <a:endParaRPr i="0" u="none" cap="none" strike="noStrike">
              <a:solidFill>
                <a:srgbClr val="000000"/>
              </a:solidFill>
            </a:endParaRPr>
          </a:p>
          <a:p>
            <a:pPr indent="-317500" lvl="0" marL="457200" marR="0" rtl="0" algn="l">
              <a:lnSpc>
                <a:spcPct val="150000"/>
              </a:lnSpc>
              <a:spcBef>
                <a:spcPts val="0"/>
              </a:spcBef>
              <a:spcAft>
                <a:spcPts val="0"/>
              </a:spcAft>
              <a:buClr>
                <a:schemeClr val="dk1"/>
              </a:buClr>
              <a:buSzPts val="1400"/>
              <a:buChar char="●"/>
            </a:pPr>
            <a:r>
              <a:rPr i="0" lang="en" u="none" cap="none" strike="noStrike">
                <a:solidFill>
                  <a:schemeClr val="dk1"/>
                </a:solidFill>
              </a:rPr>
              <a:t>100+ year period of lake-wide averages available from established gauge networks on each lake including Lake St. Clair</a:t>
            </a:r>
            <a:endParaRPr i="0" u="none" cap="none" strike="noStrike">
              <a:solidFill>
                <a:srgbClr val="000000"/>
              </a:solidFill>
            </a:endParaRPr>
          </a:p>
          <a:p>
            <a:pPr indent="-317500" lvl="0" marL="457200" marR="0" rtl="0" algn="l">
              <a:lnSpc>
                <a:spcPct val="150000"/>
              </a:lnSpc>
              <a:spcBef>
                <a:spcPts val="0"/>
              </a:spcBef>
              <a:spcAft>
                <a:spcPts val="0"/>
              </a:spcAft>
              <a:buClr>
                <a:schemeClr val="dk1"/>
              </a:buClr>
              <a:buSzPts val="1400"/>
              <a:buChar char="●"/>
            </a:pPr>
            <a:r>
              <a:rPr i="0" lang="en" u="none" cap="none" strike="noStrike">
                <a:solidFill>
                  <a:schemeClr val="dk1"/>
                </a:solidFill>
              </a:rPr>
              <a:t>Water diversions, channel modification and erosion, outflow regulations,  and climate change effects may all have changed the likelihood of occurrence of extreme low water periods in each lake </a:t>
            </a:r>
            <a:endParaRPr i="0" u="none" cap="none" strike="noStrike">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nvSpPr>
        <p:spPr>
          <a:xfrm flipH="1">
            <a:off x="5479674" y="1139480"/>
            <a:ext cx="3583433" cy="900247"/>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185 months below LWD (15.4%)</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42 of 100 years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p:txBody>
      </p:sp>
      <p:sp>
        <p:nvSpPr>
          <p:cNvPr id="88" name="Google Shape;88;p18"/>
          <p:cNvSpPr txBox="1"/>
          <p:nvPr/>
        </p:nvSpPr>
        <p:spPr>
          <a:xfrm>
            <a:off x="5479676" y="126604"/>
            <a:ext cx="3664350" cy="2308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89" name="Google Shape;89;p18"/>
          <p:cNvSpPr txBox="1"/>
          <p:nvPr/>
        </p:nvSpPr>
        <p:spPr>
          <a:xfrm flipH="1">
            <a:off x="5479757" y="3412603"/>
            <a:ext cx="3583350" cy="9004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186 months below LWD (15.5%)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chemeClr val="dk1"/>
                </a:solidFill>
                <a:latin typeface="Gill Sans"/>
                <a:ea typeface="Gill Sans"/>
                <a:cs typeface="Gill Sans"/>
                <a:sym typeface="Gill Sans"/>
              </a:rPr>
              <a:t>28 of 100 years</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Gill Sans"/>
              <a:ea typeface="Gill Sans"/>
              <a:cs typeface="Gill Sans"/>
              <a:sym typeface="Gill Sans"/>
            </a:endParaRPr>
          </a:p>
        </p:txBody>
      </p:sp>
      <p:sp>
        <p:nvSpPr>
          <p:cNvPr id="90" name="Google Shape;90;p18"/>
          <p:cNvSpPr txBox="1"/>
          <p:nvPr/>
        </p:nvSpPr>
        <p:spPr>
          <a:xfrm>
            <a:off x="5479673" y="2447055"/>
            <a:ext cx="3583350" cy="2308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t/>
            </a:r>
            <a:endParaRPr b="0" i="0" sz="1100" u="none" cap="none" strike="noStrike">
              <a:solidFill>
                <a:srgbClr val="000000"/>
              </a:solidFill>
              <a:latin typeface="Arial"/>
              <a:ea typeface="Arial"/>
              <a:cs typeface="Arial"/>
              <a:sym typeface="Arial"/>
            </a:endParaRPr>
          </a:p>
        </p:txBody>
      </p:sp>
      <p:pic>
        <p:nvPicPr>
          <p:cNvPr id="91" name="Google Shape;91;p18"/>
          <p:cNvPicPr preferRelativeResize="0"/>
          <p:nvPr/>
        </p:nvPicPr>
        <p:blipFill rotWithShape="1">
          <a:blip r:embed="rId3">
            <a:alphaModFix/>
          </a:blip>
          <a:srcRect b="0" l="0" r="0" t="0"/>
          <a:stretch/>
        </p:blipFill>
        <p:spPr>
          <a:xfrm>
            <a:off x="166551" y="126604"/>
            <a:ext cx="5277689" cy="2456108"/>
          </a:xfrm>
          <a:prstGeom prst="rect">
            <a:avLst/>
          </a:prstGeom>
          <a:noFill/>
          <a:ln>
            <a:noFill/>
          </a:ln>
        </p:spPr>
      </p:pic>
      <p:pic>
        <p:nvPicPr>
          <p:cNvPr id="92" name="Google Shape;92;p18"/>
          <p:cNvPicPr preferRelativeResize="0"/>
          <p:nvPr/>
        </p:nvPicPr>
        <p:blipFill rotWithShape="1">
          <a:blip r:embed="rId4">
            <a:alphaModFix/>
          </a:blip>
          <a:srcRect b="0" l="0" r="0" t="0"/>
          <a:stretch/>
        </p:blipFill>
        <p:spPr>
          <a:xfrm>
            <a:off x="166551" y="2634679"/>
            <a:ext cx="5277689" cy="2456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nvSpPr>
        <p:spPr>
          <a:xfrm flipH="1">
            <a:off x="5567737" y="3317460"/>
            <a:ext cx="3478275" cy="7618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Gill Sans"/>
                <a:ea typeface="Gill Sans"/>
                <a:cs typeface="Gill Sans"/>
                <a:sym typeface="Gill Sans"/>
              </a:rPr>
              <a:t>54 months below LWD (4.5%)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Gill Sans"/>
                <a:ea typeface="Gill Sans"/>
                <a:cs typeface="Gill Sans"/>
                <a:sym typeface="Gill Sans"/>
              </a:rPr>
              <a:t>in 11 of 100 years; none since 1965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Gill Sans"/>
              <a:ea typeface="Gill Sans"/>
              <a:cs typeface="Gill Sans"/>
              <a:sym typeface="Gill Sans"/>
            </a:endParaRPr>
          </a:p>
        </p:txBody>
      </p:sp>
      <p:sp>
        <p:nvSpPr>
          <p:cNvPr id="99" name="Google Shape;99;p19"/>
          <p:cNvSpPr txBox="1"/>
          <p:nvPr/>
        </p:nvSpPr>
        <p:spPr>
          <a:xfrm flipH="1">
            <a:off x="5582568" y="792131"/>
            <a:ext cx="3448800" cy="7618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Gill Sans"/>
                <a:ea typeface="Gill Sans"/>
                <a:cs typeface="Gill Sans"/>
                <a:sym typeface="Gill Sans"/>
              </a:rPr>
              <a:t>43 months below LWD (3.6%)</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 sz="1500" u="none" cap="none" strike="noStrike">
                <a:solidFill>
                  <a:schemeClr val="dk1"/>
                </a:solidFill>
                <a:latin typeface="Gill Sans"/>
                <a:ea typeface="Gill Sans"/>
                <a:cs typeface="Gill Sans"/>
                <a:sym typeface="Gill Sans"/>
              </a:rPr>
              <a:t>in 9 of 100 years; none since 1965</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latin typeface="Gill Sans"/>
              <a:ea typeface="Gill Sans"/>
              <a:cs typeface="Gill Sans"/>
              <a:sym typeface="Gill Sans"/>
            </a:endParaRPr>
          </a:p>
        </p:txBody>
      </p:sp>
      <p:sp>
        <p:nvSpPr>
          <p:cNvPr id="100" name="Google Shape;100;p19"/>
          <p:cNvSpPr txBox="1"/>
          <p:nvPr/>
        </p:nvSpPr>
        <p:spPr>
          <a:xfrm>
            <a:off x="5469878" y="2831473"/>
            <a:ext cx="3674025" cy="23085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100"/>
              <a:buFont typeface="Arial"/>
              <a:buNone/>
            </a:pPr>
            <a:r>
              <a:t/>
            </a:r>
            <a:endParaRPr b="0" i="0" sz="1100" u="none" cap="none" strike="noStrike">
              <a:solidFill>
                <a:srgbClr val="000000"/>
              </a:solidFill>
              <a:latin typeface="Arial"/>
              <a:ea typeface="Arial"/>
              <a:cs typeface="Arial"/>
              <a:sym typeface="Arial"/>
            </a:endParaRPr>
          </a:p>
        </p:txBody>
      </p:sp>
      <p:pic>
        <p:nvPicPr>
          <p:cNvPr id="101" name="Google Shape;101;p19"/>
          <p:cNvPicPr preferRelativeResize="0"/>
          <p:nvPr/>
        </p:nvPicPr>
        <p:blipFill rotWithShape="1">
          <a:blip r:embed="rId3">
            <a:alphaModFix/>
          </a:blip>
          <a:srcRect b="0" l="0" r="0" t="0"/>
          <a:stretch/>
        </p:blipFill>
        <p:spPr>
          <a:xfrm>
            <a:off x="156754" y="137160"/>
            <a:ext cx="5277689" cy="2456108"/>
          </a:xfrm>
          <a:prstGeom prst="rect">
            <a:avLst/>
          </a:prstGeom>
          <a:noFill/>
          <a:ln>
            <a:noFill/>
          </a:ln>
        </p:spPr>
      </p:pic>
      <p:pic>
        <p:nvPicPr>
          <p:cNvPr id="102" name="Google Shape;102;p19"/>
          <p:cNvPicPr preferRelativeResize="0"/>
          <p:nvPr/>
        </p:nvPicPr>
        <p:blipFill rotWithShape="1">
          <a:blip r:embed="rId4">
            <a:alphaModFix/>
          </a:blip>
          <a:srcRect b="0" l="0" r="0" t="0"/>
          <a:stretch/>
        </p:blipFill>
        <p:spPr>
          <a:xfrm>
            <a:off x="156754" y="2634206"/>
            <a:ext cx="5277689" cy="245610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295225"/>
            <a:ext cx="8520600" cy="623700"/>
          </a:xfrm>
          <a:prstGeom prst="rect">
            <a:avLst/>
          </a:prstGeom>
          <a:solidFill>
            <a:srgbClr val="4A86E8">
              <a:alpha val="41670"/>
            </a:srgbClr>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accent5"/>
              </a:buClr>
              <a:buSzPts val="2400"/>
              <a:buFont typeface="Gill Sans"/>
              <a:buNone/>
            </a:pPr>
            <a:r>
              <a:rPr lang="en" sz="3300">
                <a:latin typeface="Oswald"/>
                <a:ea typeface="Oswald"/>
                <a:cs typeface="Oswald"/>
                <a:sym typeface="Oswald"/>
              </a:rPr>
              <a:t>CALCULATION OF EXCEEDANCE PROBABILITY LEVELS</a:t>
            </a:r>
            <a:endParaRPr sz="3300">
              <a:latin typeface="Oswald"/>
              <a:ea typeface="Oswald"/>
              <a:cs typeface="Oswald"/>
              <a:sym typeface="Oswald"/>
            </a:endParaRPr>
          </a:p>
        </p:txBody>
      </p:sp>
      <p:sp>
        <p:nvSpPr>
          <p:cNvPr id="108" name="Google Shape;108;p20"/>
          <p:cNvSpPr txBox="1"/>
          <p:nvPr/>
        </p:nvSpPr>
        <p:spPr>
          <a:xfrm>
            <a:off x="568198" y="1265562"/>
            <a:ext cx="8007600" cy="2612400"/>
          </a:xfrm>
          <a:prstGeom prst="rect">
            <a:avLst/>
          </a:prstGeom>
          <a:noFill/>
          <a:ln>
            <a:noFill/>
          </a:ln>
        </p:spPr>
        <p:txBody>
          <a:bodyPr anchorCtr="0" anchor="t" bIns="34275" lIns="68575" spcFirstLastPara="1" rIns="68575" wrap="square" tIns="34275">
            <a:noAutofit/>
          </a:bodyPr>
          <a:lstStyle/>
          <a:p>
            <a:pPr indent="-127000" lvl="0" marL="177800" marR="0" rtl="0" algn="l">
              <a:lnSpc>
                <a:spcPct val="100000"/>
              </a:lnSpc>
              <a:spcBef>
                <a:spcPts val="0"/>
              </a:spcBef>
              <a:spcAft>
                <a:spcPts val="0"/>
              </a:spcAft>
              <a:buClr>
                <a:schemeClr val="accent2"/>
              </a:buClr>
              <a:buSzPts val="1400"/>
              <a:buChar char="•"/>
            </a:pPr>
            <a:r>
              <a:rPr i="0" lang="en" u="none" cap="none" strike="noStrike">
                <a:solidFill>
                  <a:srgbClr val="262626"/>
                </a:solidFill>
              </a:rPr>
              <a:t>Two sets of lake-wide average data considered</a:t>
            </a:r>
            <a:endParaRPr i="0" u="none" cap="none" strike="noStrike">
              <a:solidFill>
                <a:srgbClr val="262626"/>
              </a:solidFill>
            </a:endParaRPr>
          </a:p>
          <a:p>
            <a:pPr indent="-317500" lvl="0" marL="685800" rtl="0" algn="l">
              <a:spcBef>
                <a:spcPts val="800"/>
              </a:spcBef>
              <a:spcAft>
                <a:spcPts val="0"/>
              </a:spcAft>
              <a:buClr>
                <a:schemeClr val="accent2"/>
              </a:buClr>
              <a:buSzPts val="1400"/>
              <a:buChar char="●"/>
            </a:pPr>
            <a:r>
              <a:rPr lang="en">
                <a:solidFill>
                  <a:srgbClr val="262626"/>
                </a:solidFill>
              </a:rPr>
              <a:t>100 years of historical monthly mean lake levels for Superior, Michigan-Huron, St. Clair, Erie, and Ontario (1918-2018)</a:t>
            </a:r>
            <a:endParaRPr>
              <a:solidFill>
                <a:schemeClr val="dk1"/>
              </a:solidFill>
            </a:endParaRPr>
          </a:p>
          <a:p>
            <a:pPr indent="-317500" lvl="0" marL="685800" rtl="0" algn="l">
              <a:spcBef>
                <a:spcPts val="800"/>
              </a:spcBef>
              <a:spcAft>
                <a:spcPts val="0"/>
              </a:spcAft>
              <a:buClr>
                <a:schemeClr val="accent2"/>
              </a:buClr>
              <a:buSzPts val="1400"/>
              <a:buChar char="●"/>
            </a:pPr>
            <a:r>
              <a:rPr lang="en">
                <a:solidFill>
                  <a:srgbClr val="262626"/>
                </a:solidFill>
              </a:rPr>
              <a:t>100 years of monthly mean lake levels obtained from the Coordinated Great Lakes Regulation and Routing Model (CGLRRM) for Superior, Michigan-Huron, St. Clair, and Erie and 90 years for Ontario (1918-2008) </a:t>
            </a:r>
            <a:endParaRPr>
              <a:solidFill>
                <a:srgbClr val="262626"/>
              </a:solidFill>
            </a:endParaRPr>
          </a:p>
          <a:p>
            <a:pPr indent="-254000" lvl="2" marL="1028700" rtl="0" algn="l">
              <a:spcBef>
                <a:spcPts val="800"/>
              </a:spcBef>
              <a:spcAft>
                <a:spcPts val="0"/>
              </a:spcAft>
              <a:buClr>
                <a:srgbClr val="262626"/>
              </a:buClr>
              <a:buSzPts val="1400"/>
              <a:buChar char="■"/>
            </a:pPr>
            <a:r>
              <a:rPr lang="en">
                <a:solidFill>
                  <a:srgbClr val="262626"/>
                </a:solidFill>
              </a:rPr>
              <a:t>The CGLRRM model was run with the present-day channel configurations and routing regulations applied to the historic net basin supply records.</a:t>
            </a:r>
            <a:endParaRPr>
              <a:solidFill>
                <a:srgbClr val="262626"/>
              </a:solidFill>
            </a:endParaRPr>
          </a:p>
          <a:p>
            <a:pPr indent="0" lvl="0" marL="1371600" rtl="0" algn="l">
              <a:spcBef>
                <a:spcPts val="800"/>
              </a:spcBef>
              <a:spcAft>
                <a:spcPts val="0"/>
              </a:spcAft>
              <a:buNone/>
            </a:pPr>
            <a:r>
              <a:t/>
            </a:r>
            <a:endParaRPr>
              <a:solidFill>
                <a:srgbClr val="262626"/>
              </a:solidFill>
            </a:endParaRPr>
          </a:p>
          <a:p>
            <a:pPr indent="-127000" lvl="0" marL="177800" marR="0" rtl="0" algn="l">
              <a:lnSpc>
                <a:spcPct val="100000"/>
              </a:lnSpc>
              <a:spcBef>
                <a:spcPts val="0"/>
              </a:spcBef>
              <a:spcAft>
                <a:spcPts val="0"/>
              </a:spcAft>
              <a:buClr>
                <a:srgbClr val="262626"/>
              </a:buClr>
              <a:buSzPts val="1400"/>
              <a:buChar char="•"/>
            </a:pPr>
            <a:r>
              <a:rPr lang="en">
                <a:solidFill>
                  <a:srgbClr val="262626"/>
                </a:solidFill>
              </a:rPr>
              <a:t>Generalized Extreme Value Analysis completed</a:t>
            </a:r>
            <a:endParaRPr>
              <a:solidFill>
                <a:srgbClr val="262626"/>
              </a:solidFill>
            </a:endParaRPr>
          </a:p>
          <a:p>
            <a:pPr indent="-254000" lvl="1" marL="685800" marR="0" rtl="0" algn="l">
              <a:lnSpc>
                <a:spcPct val="100000"/>
              </a:lnSpc>
              <a:spcBef>
                <a:spcPts val="0"/>
              </a:spcBef>
              <a:spcAft>
                <a:spcPts val="0"/>
              </a:spcAft>
              <a:buClr>
                <a:srgbClr val="262626"/>
              </a:buClr>
              <a:buSzPts val="1400"/>
              <a:buChar char="○"/>
            </a:pPr>
            <a:r>
              <a:rPr lang="en">
                <a:solidFill>
                  <a:srgbClr val="262626"/>
                </a:solidFill>
              </a:rPr>
              <a:t>Evaluates the probability of low water occurring in any given year</a:t>
            </a:r>
            <a:endParaRPr i="0" u="none" cap="none" strike="noStrike">
              <a:solidFill>
                <a:srgbClr val="262626"/>
              </a:solidFill>
            </a:endParaRPr>
          </a:p>
          <a:p>
            <a:pPr indent="-76200" lvl="0" marL="177800" marR="0" rtl="0" algn="l">
              <a:lnSpc>
                <a:spcPct val="100000"/>
              </a:lnSpc>
              <a:spcBef>
                <a:spcPts val="800"/>
              </a:spcBef>
              <a:spcAft>
                <a:spcPts val="0"/>
              </a:spcAft>
              <a:buClr>
                <a:schemeClr val="accent2"/>
              </a:buClr>
              <a:buSzPts val="1500"/>
              <a:buFont typeface="Arial"/>
              <a:buNone/>
            </a:pPr>
            <a:r>
              <a:t/>
            </a:r>
            <a:endParaRPr i="0" u="none" cap="none" strike="noStrike">
              <a:solidFill>
                <a:srgbClr val="262626"/>
              </a:solidFill>
            </a:endParaRPr>
          </a:p>
          <a:p>
            <a:pPr indent="-279400" lvl="0" marL="342900" marR="0" rtl="0" algn="l">
              <a:lnSpc>
                <a:spcPct val="100000"/>
              </a:lnSpc>
              <a:spcBef>
                <a:spcPts val="800"/>
              </a:spcBef>
              <a:spcAft>
                <a:spcPts val="0"/>
              </a:spcAft>
              <a:buClr>
                <a:schemeClr val="accent2"/>
              </a:buClr>
              <a:buSzPts val="1100"/>
              <a:buFont typeface="Arial"/>
              <a:buNone/>
            </a:pPr>
            <a:r>
              <a:t/>
            </a:r>
            <a:endParaRPr i="0" u="none" cap="none" strike="noStrike">
              <a:solidFill>
                <a:srgbClr val="26262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295225"/>
            <a:ext cx="8520600" cy="707400"/>
          </a:xfrm>
          <a:prstGeom prst="rect">
            <a:avLst/>
          </a:prstGeom>
          <a:solidFill>
            <a:srgbClr val="4A86E8">
              <a:alpha val="41670"/>
            </a:srgbClr>
          </a:solid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None/>
            </a:pPr>
            <a:r>
              <a:rPr lang="en" sz="3300">
                <a:latin typeface="Oswald"/>
                <a:ea typeface="Oswald"/>
                <a:cs typeface="Oswald"/>
                <a:sym typeface="Oswald"/>
              </a:rPr>
              <a:t>Results of Extreme Value Analysis</a:t>
            </a:r>
            <a:endParaRPr sz="3300">
              <a:latin typeface="Oswald"/>
              <a:ea typeface="Oswald"/>
              <a:cs typeface="Oswald"/>
              <a:sym typeface="Oswald"/>
            </a:endParaRPr>
          </a:p>
        </p:txBody>
      </p:sp>
      <p:graphicFrame>
        <p:nvGraphicFramePr>
          <p:cNvPr id="114" name="Google Shape;114;p21"/>
          <p:cNvGraphicFramePr/>
          <p:nvPr/>
        </p:nvGraphicFramePr>
        <p:xfrm>
          <a:off x="1026629" y="1069172"/>
          <a:ext cx="3000000" cy="3000000"/>
        </p:xfrm>
        <a:graphic>
          <a:graphicData uri="http://schemas.openxmlformats.org/drawingml/2006/table">
            <a:tbl>
              <a:tblPr>
                <a:noFill/>
                <a:tableStyleId>{FC1F2A20-6EBC-4471-9FB6-D337FDB09AF1}</a:tableStyleId>
              </a:tblPr>
              <a:tblGrid>
                <a:gridCol w="1345525"/>
                <a:gridCol w="1178050"/>
                <a:gridCol w="978625"/>
                <a:gridCol w="905025"/>
                <a:gridCol w="981375"/>
                <a:gridCol w="981375"/>
                <a:gridCol w="941850"/>
              </a:tblGrid>
              <a:tr h="226450">
                <a:tc rowSpan="2">
                  <a:txBody>
                    <a:bodyPr/>
                    <a:lstStyle/>
                    <a:p>
                      <a:pPr indent="0" lvl="0" marL="0" marR="0" rtl="0" algn="ct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Lake</a:t>
                      </a:r>
                      <a:endParaRPr sz="1000" u="none" cap="none" strike="noStrike"/>
                    </a:p>
                  </a:txBody>
                  <a:tcPr marT="5725" marB="0" marR="5725" marL="57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gridSpan="2">
                  <a:txBody>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85% Exceedance Level</a:t>
                      </a:r>
                      <a:endParaRPr sz="1100" u="none" cap="none" strike="noStrike"/>
                    </a:p>
                  </a:txBody>
                  <a:tcPr marT="5725" marB="0" marR="5725"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90% Exceedance Level</a:t>
                      </a:r>
                      <a:endParaRPr sz="1100" u="none" cap="none" strike="noStrike"/>
                    </a:p>
                  </a:txBody>
                  <a:tcPr marT="5725" marB="0" marR="5725"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95% Exceedance Level</a:t>
                      </a:r>
                      <a:endParaRPr sz="1100" u="none" cap="none" strike="noStrike"/>
                    </a:p>
                  </a:txBody>
                  <a:tcPr marT="5725" marB="0" marR="5725"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r>
              <a:tr h="226425">
                <a:tc vMerge="1"/>
                <a:tc gridSpan="2">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Relative to LWD</a:t>
                      </a:r>
                      <a:endParaRPr sz="1000" u="none" cap="none" strike="noStrike"/>
                    </a:p>
                  </a:txBody>
                  <a:tcPr marT="5725" marB="0" marR="5725"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c gridSpan="2">
                  <a:txBody>
                    <a:bodyPr/>
                    <a:lstStyle/>
                    <a:p>
                      <a:pPr indent="0" lvl="0" marL="0" marR="0" rtl="0" algn="ctr">
                        <a:lnSpc>
                          <a:spcPct val="100000"/>
                        </a:lnSpc>
                        <a:spcBef>
                          <a:spcPts val="0"/>
                        </a:spcBef>
                        <a:spcAft>
                          <a:spcPts val="0"/>
                        </a:spcAft>
                        <a:buClr>
                          <a:srgbClr val="000000"/>
                        </a:buClr>
                        <a:buSzPts val="1500"/>
                        <a:buFont typeface="Calibri"/>
                        <a:buNone/>
                      </a:pPr>
                      <a:r>
                        <a:rPr b="0" i="0" lang="en" u="none" cap="none" strike="noStrike">
                          <a:solidFill>
                            <a:srgbClr val="000000"/>
                          </a:solidFill>
                          <a:latin typeface="Calibri"/>
                          <a:ea typeface="Calibri"/>
                          <a:cs typeface="Calibri"/>
                          <a:sym typeface="Calibri"/>
                        </a:rPr>
                        <a:t>Relative to LWD</a:t>
                      </a:r>
                      <a:endParaRPr u="none" cap="none" strike="noStrike"/>
                    </a:p>
                  </a:txBody>
                  <a:tcPr marT="5725" marB="0" marR="5725"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Relative to LWD</a:t>
                      </a:r>
                      <a:endParaRPr u="none" cap="none" strike="noStrike"/>
                    </a:p>
                  </a:txBody>
                  <a:tcPr marT="5725" marB="0" marR="5725"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2"/>
                    </a:solidFill>
                  </a:tcPr>
                </a:tc>
                <a:tc hMerge="1"/>
              </a:tr>
              <a:tr h="211725">
                <a:tc>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 </a:t>
                      </a:r>
                      <a:endParaRPr sz="1000" u="none" cap="none" strike="noStrike"/>
                    </a:p>
                  </a:txBody>
                  <a:tcPr marT="5725" marB="0" marR="5725" marL="5725" anchor="ctr">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6">
                  <a:txBody>
                    <a:bodyPr/>
                    <a:lstStyle/>
                    <a:p>
                      <a:pPr indent="0" lvl="0" marL="0" marR="0" rtl="0" algn="ctr">
                        <a:lnSpc>
                          <a:spcPct val="100000"/>
                        </a:lnSpc>
                        <a:spcBef>
                          <a:spcPts val="0"/>
                        </a:spcBef>
                        <a:spcAft>
                          <a:spcPts val="0"/>
                        </a:spcAft>
                        <a:buClr>
                          <a:srgbClr val="000000"/>
                        </a:buClr>
                        <a:buSzPts val="1800"/>
                        <a:buFont typeface="Arial"/>
                        <a:buNone/>
                      </a:pPr>
                      <a:r>
                        <a:t/>
                      </a:r>
                      <a:endParaRPr sz="1100" u="none" cap="none" strike="noStrike">
                        <a:solidFill>
                          <a:schemeClr val="accent4"/>
                        </a:solidFill>
                      </a:endParaRPr>
                    </a:p>
                  </a:txBody>
                  <a:tcPr marT="5725" marB="0" marR="5725"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hMerge="1"/>
                <a:tc hMerge="1"/>
                <a:tc hMerge="1"/>
                <a:tc hMerge="1"/>
              </a:tr>
              <a:tr h="668250">
                <a:tc>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Superior</a:t>
                      </a:r>
                      <a:endParaRPr sz="1000" u="none" cap="none" strike="noStrike"/>
                    </a:p>
                  </a:txBody>
                  <a:tcPr marT="5725" marB="0" marR="5725" marL="57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2">
                  <a:txBody>
                    <a:bodyPr/>
                    <a:lstStyle/>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-20 cm (-8 in) </a:t>
                      </a:r>
                      <a:endParaRPr>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to </a:t>
                      </a:r>
                      <a:endParaRPr>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a:t>
                      </a:r>
                      <a:r>
                        <a:rPr b="0" i="0" lang="en" u="none" cap="none" strike="noStrike">
                          <a:solidFill>
                            <a:srgbClr val="000000"/>
                          </a:solidFill>
                          <a:latin typeface="Calibri"/>
                          <a:ea typeface="Calibri"/>
                          <a:cs typeface="Calibri"/>
                          <a:sym typeface="Calibri"/>
                        </a:rPr>
                        <a:t>15 cm (-6 in)</a:t>
                      </a:r>
                      <a:endParaRPr b="0" i="0" u="none" cap="none" strike="noStrike">
                        <a:solidFill>
                          <a:srgbClr val="000000"/>
                        </a:solidFill>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rtl="0" algn="r">
                        <a:spcBef>
                          <a:spcPts val="0"/>
                        </a:spcBef>
                        <a:spcAft>
                          <a:spcPts val="0"/>
                        </a:spcAft>
                        <a:buClr>
                          <a:schemeClr val="dk1"/>
                        </a:buClr>
                        <a:buSzPts val="1500"/>
                        <a:buFont typeface="Arial"/>
                        <a:buNone/>
                      </a:pPr>
                      <a:r>
                        <a:rPr b="1" lang="en">
                          <a:solidFill>
                            <a:schemeClr val="dk1"/>
                          </a:solidFill>
                          <a:latin typeface="Calibri"/>
                          <a:ea typeface="Calibri"/>
                          <a:cs typeface="Calibri"/>
                          <a:sym typeface="Calibri"/>
                        </a:rPr>
                        <a:t>-24 cm (-9 in) </a:t>
                      </a:r>
                      <a:endParaRPr b="1">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500"/>
                        <a:buFont typeface="Arial"/>
                        <a:buNone/>
                      </a:pPr>
                      <a:r>
                        <a:rPr b="1" lang="en">
                          <a:solidFill>
                            <a:schemeClr val="dk1"/>
                          </a:solidFill>
                          <a:latin typeface="Calibri"/>
                          <a:ea typeface="Calibri"/>
                          <a:cs typeface="Calibri"/>
                          <a:sym typeface="Calibri"/>
                        </a:rPr>
                        <a:t>to </a:t>
                      </a:r>
                      <a:endParaRPr sz="1000">
                        <a:solidFill>
                          <a:schemeClr val="dk1"/>
                        </a:solidFill>
                      </a:endParaRPr>
                    </a:p>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-20 cm (-8 in)</a:t>
                      </a:r>
                      <a:endParaRPr sz="1000" u="none" cap="none" strike="noStrike"/>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rtl="0" algn="r">
                        <a:spcBef>
                          <a:spcPts val="0"/>
                        </a:spcBef>
                        <a:spcAft>
                          <a:spcPts val="0"/>
                        </a:spcAft>
                        <a:buClr>
                          <a:schemeClr val="dk1"/>
                        </a:buClr>
                        <a:buSzPts val="1500"/>
                        <a:buFont typeface="Arial"/>
                        <a:buNone/>
                      </a:pPr>
                      <a:r>
                        <a:rPr lang="en">
                          <a:solidFill>
                            <a:schemeClr val="dk1"/>
                          </a:solidFill>
                          <a:latin typeface="Calibri"/>
                          <a:ea typeface="Calibri"/>
                          <a:cs typeface="Calibri"/>
                          <a:sym typeface="Calibri"/>
                        </a:rPr>
                        <a:t>-29 cm (-11 in) </a:t>
                      </a:r>
                      <a:endParaRPr>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500"/>
                        <a:buFont typeface="Arial"/>
                        <a:buNone/>
                      </a:pPr>
                      <a:r>
                        <a:rPr lang="en">
                          <a:solidFill>
                            <a:schemeClr val="dk1"/>
                          </a:solidFill>
                          <a:latin typeface="Calibri"/>
                          <a:ea typeface="Calibri"/>
                          <a:cs typeface="Calibri"/>
                          <a:sym typeface="Calibri"/>
                        </a:rPr>
                        <a:t>to</a:t>
                      </a:r>
                      <a:endParaRPr sz="1000">
                        <a:solidFill>
                          <a:schemeClr val="dk1"/>
                        </a:solidFill>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 </a:t>
                      </a:r>
                      <a:r>
                        <a:rPr b="0" i="0" lang="en" u="none" cap="none" strike="noStrike">
                          <a:solidFill>
                            <a:srgbClr val="000000"/>
                          </a:solidFill>
                          <a:latin typeface="Calibri"/>
                          <a:ea typeface="Calibri"/>
                          <a:cs typeface="Calibri"/>
                          <a:sym typeface="Calibri"/>
                        </a:rPr>
                        <a:t>-27 cm (-11 in)</a:t>
                      </a:r>
                      <a:endParaRPr sz="1000" u="none" cap="none" strike="noStrike"/>
                    </a:p>
                  </a:txBody>
                  <a:tcPr marT="5725" marB="0" marR="411500"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668250">
                <a:tc>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Michigan-Huron</a:t>
                      </a:r>
                      <a:endParaRPr sz="1000" u="none" cap="none" strike="noStrike"/>
                    </a:p>
                  </a:txBody>
                  <a:tcPr marT="5725" marB="0" marR="5725" marL="57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2">
                  <a:txBody>
                    <a:bodyPr/>
                    <a:lstStyle/>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-22 cm (-9 in) </a:t>
                      </a:r>
                      <a:endParaRPr>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to </a:t>
                      </a:r>
                      <a:endParaRPr>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a:t>
                      </a:r>
                      <a:r>
                        <a:rPr b="0" i="0" lang="en" u="none" cap="none" strike="noStrike">
                          <a:solidFill>
                            <a:srgbClr val="000000"/>
                          </a:solidFill>
                          <a:latin typeface="Calibri"/>
                          <a:ea typeface="Calibri"/>
                          <a:cs typeface="Calibri"/>
                          <a:sym typeface="Calibri"/>
                        </a:rPr>
                        <a:t>13 cm (-5 in)</a:t>
                      </a:r>
                      <a:endParaRPr sz="1000" u="none" cap="none" strike="noStrike"/>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rtl="0" algn="r">
                        <a:spcBef>
                          <a:spcPts val="0"/>
                        </a:spcBef>
                        <a:spcAft>
                          <a:spcPts val="0"/>
                        </a:spcAft>
                        <a:buClr>
                          <a:schemeClr val="dk1"/>
                        </a:buClr>
                        <a:buSzPts val="1500"/>
                        <a:buFont typeface="Arial"/>
                        <a:buNone/>
                      </a:pPr>
                      <a:r>
                        <a:rPr b="1" lang="en">
                          <a:solidFill>
                            <a:schemeClr val="dk1"/>
                          </a:solidFill>
                          <a:latin typeface="Calibri"/>
                          <a:ea typeface="Calibri"/>
                          <a:cs typeface="Calibri"/>
                          <a:sym typeface="Calibri"/>
                        </a:rPr>
                        <a:t>-30 cm (-12 in) </a:t>
                      </a:r>
                      <a:endParaRPr b="1">
                        <a:solidFill>
                          <a:schemeClr val="dk1"/>
                        </a:solidFill>
                        <a:latin typeface="Calibri"/>
                        <a:ea typeface="Calibri"/>
                        <a:cs typeface="Calibri"/>
                        <a:sym typeface="Calibri"/>
                      </a:endParaRPr>
                    </a:p>
                    <a:p>
                      <a:pPr indent="0" lvl="0" marL="0" rtl="0" algn="r">
                        <a:spcBef>
                          <a:spcPts val="0"/>
                        </a:spcBef>
                        <a:spcAft>
                          <a:spcPts val="0"/>
                        </a:spcAft>
                        <a:buClr>
                          <a:schemeClr val="dk1"/>
                        </a:buClr>
                        <a:buSzPts val="1500"/>
                        <a:buFont typeface="Arial"/>
                        <a:buNone/>
                      </a:pPr>
                      <a:r>
                        <a:rPr b="1" lang="en">
                          <a:solidFill>
                            <a:schemeClr val="dk1"/>
                          </a:solidFill>
                          <a:latin typeface="Calibri"/>
                          <a:ea typeface="Calibri"/>
                          <a:cs typeface="Calibri"/>
                          <a:sym typeface="Calibri"/>
                        </a:rPr>
                        <a:t>to</a:t>
                      </a:r>
                      <a:endParaRPr sz="1000">
                        <a:solidFill>
                          <a:schemeClr val="dk1"/>
                        </a:solidFill>
                      </a:endParaRPr>
                    </a:p>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-20 cm (-8 in)</a:t>
                      </a:r>
                      <a:endParaRPr sz="1000" u="none" cap="none" strike="noStrike"/>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rtl="0" algn="r">
                        <a:spcBef>
                          <a:spcPts val="0"/>
                        </a:spcBef>
                        <a:spcAft>
                          <a:spcPts val="0"/>
                        </a:spcAft>
                        <a:buClr>
                          <a:schemeClr val="dk1"/>
                        </a:buClr>
                        <a:buSzPts val="1500"/>
                        <a:buFont typeface="Arial"/>
                        <a:buNone/>
                      </a:pPr>
                      <a:r>
                        <a:rPr lang="en">
                          <a:solidFill>
                            <a:schemeClr val="dk1"/>
                          </a:solidFill>
                          <a:latin typeface="Calibri"/>
                          <a:ea typeface="Calibri"/>
                          <a:cs typeface="Calibri"/>
                          <a:sym typeface="Calibri"/>
                        </a:rPr>
                        <a:t>-40 cm (-16 in)</a:t>
                      </a:r>
                      <a:endParaRPr sz="1000">
                        <a:solidFill>
                          <a:schemeClr val="dk1"/>
                        </a:solidFill>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to </a:t>
                      </a:r>
                      <a:endParaRPr>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-30 cm (-12 in)</a:t>
                      </a:r>
                      <a:endParaRPr sz="1000" u="none" cap="none" strike="noStrike"/>
                    </a:p>
                  </a:txBody>
                  <a:tcPr marT="5725" marB="0" marR="411500"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668250">
                <a:tc>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St. Clair</a:t>
                      </a:r>
                      <a:endParaRPr sz="1000" u="none" cap="none" strike="noStrike"/>
                    </a:p>
                  </a:txBody>
                  <a:tcPr marT="5725" marB="0" marR="5725" marL="57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2">
                  <a:txBody>
                    <a:bodyPr/>
                    <a:lstStyle/>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-11 cm (-4 in)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to</a:t>
                      </a:r>
                      <a:r>
                        <a:rPr b="0" i="0" lang="en" u="none" cap="none" strike="noStrike">
                          <a:solidFill>
                            <a:srgbClr val="000000"/>
                          </a:solidFill>
                          <a:latin typeface="Calibri"/>
                          <a:ea typeface="Calibri"/>
                          <a:cs typeface="Calibri"/>
                          <a:sym typeface="Calibri"/>
                        </a:rPr>
                        <a:t>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+3 cm (+1 in)</a:t>
                      </a:r>
                      <a:endParaRPr>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-20 cm (-8 in) </a:t>
                      </a:r>
                      <a:endParaRPr b="1">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to </a:t>
                      </a:r>
                      <a:endParaRPr b="1"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1" lang="en">
                          <a:solidFill>
                            <a:schemeClr val="dk1"/>
                          </a:solidFill>
                          <a:latin typeface="Calibri"/>
                          <a:ea typeface="Calibri"/>
                          <a:cs typeface="Calibri"/>
                          <a:sym typeface="Calibri"/>
                        </a:rPr>
                        <a:t>-4 cm (-2 in)</a:t>
                      </a:r>
                      <a:endParaRPr b="1">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-33 cm (-13 in)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to</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-14 cm (-6 in)</a:t>
                      </a:r>
                      <a:r>
                        <a:rPr b="0" i="0" lang="en" u="none" cap="none" strike="noStrike">
                          <a:solidFill>
                            <a:srgbClr val="000000"/>
                          </a:solidFill>
                          <a:latin typeface="Calibri"/>
                          <a:ea typeface="Calibri"/>
                          <a:cs typeface="Calibri"/>
                          <a:sym typeface="Calibri"/>
                        </a:rPr>
                        <a:t> </a:t>
                      </a:r>
                      <a:endParaRPr sz="1000" u="none" cap="none" strike="noStrike"/>
                    </a:p>
                  </a:txBody>
                  <a:tcPr marT="5725" marB="0" marR="411500"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668250">
                <a:tc>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Erie</a:t>
                      </a:r>
                      <a:endParaRPr sz="1000" u="none" cap="none" strike="noStrike"/>
                    </a:p>
                  </a:txBody>
                  <a:tcPr marT="5725" marB="0" marR="5725" marL="57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2">
                  <a:txBody>
                    <a:bodyPr/>
                    <a:lstStyle/>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+7  cm (+3 in)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to</a:t>
                      </a:r>
                      <a:r>
                        <a:rPr b="0" i="0" lang="en" u="none" cap="none" strike="noStrike">
                          <a:solidFill>
                            <a:srgbClr val="000000"/>
                          </a:solidFill>
                          <a:latin typeface="Calibri"/>
                          <a:ea typeface="Calibri"/>
                          <a:cs typeface="Calibri"/>
                          <a:sym typeface="Calibri"/>
                        </a:rPr>
                        <a:t>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+15 cm (+6 in)</a:t>
                      </a:r>
                      <a:endParaRPr>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-1 cm (0 in) </a:t>
                      </a:r>
                      <a:endParaRPr b="1"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1" lang="en">
                          <a:latin typeface="Calibri"/>
                          <a:ea typeface="Calibri"/>
                          <a:cs typeface="Calibri"/>
                          <a:sym typeface="Calibri"/>
                        </a:rPr>
                        <a:t>to </a:t>
                      </a:r>
                      <a:endParaRPr b="1">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1" lang="en">
                          <a:solidFill>
                            <a:schemeClr val="dk1"/>
                          </a:solidFill>
                          <a:latin typeface="Calibri"/>
                          <a:ea typeface="Calibri"/>
                          <a:cs typeface="Calibri"/>
                          <a:sym typeface="Calibri"/>
                        </a:rPr>
                        <a:t>+8  cm (+ 3 in)</a:t>
                      </a:r>
                      <a:endParaRPr b="1">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-12 cm (-5 in)</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to</a:t>
                      </a:r>
                      <a:endParaRPr>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latin typeface="Calibri"/>
                          <a:ea typeface="Calibri"/>
                          <a:cs typeface="Calibri"/>
                          <a:sym typeface="Calibri"/>
                        </a:rPr>
                        <a:t>0 cm</a:t>
                      </a:r>
                      <a:endParaRPr>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r h="668250">
                <a:tc>
                  <a:txBody>
                    <a:bodyPr/>
                    <a:lstStyle/>
                    <a:p>
                      <a:pPr indent="0" lvl="0" marL="0" marR="0" rtl="0" algn="ct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Ontario</a:t>
                      </a:r>
                      <a:endParaRPr sz="1000" u="none" cap="none" strike="noStrike"/>
                    </a:p>
                  </a:txBody>
                  <a:tcPr marT="5725" marB="0" marR="5725" marL="5725" anchor="b">
                    <a:lnL cap="flat" cmpd="sng" w="1270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gridSpan="2">
                  <a:txBody>
                    <a:bodyPr/>
                    <a:lstStyle/>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0 cm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to </a:t>
                      </a:r>
                      <a:endParaRPr>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lang="en">
                          <a:solidFill>
                            <a:schemeClr val="dk1"/>
                          </a:solidFill>
                          <a:latin typeface="Calibri"/>
                          <a:ea typeface="Calibri"/>
                          <a:cs typeface="Calibri"/>
                          <a:sym typeface="Calibri"/>
                        </a:rPr>
                        <a:t>+ 4 cm (+2 in)</a:t>
                      </a:r>
                      <a:endParaRPr>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-7  cm (-3 in) </a:t>
                      </a:r>
                      <a:endParaRPr b="1"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1" i="0" lang="en" u="none" cap="none" strike="noStrike">
                          <a:solidFill>
                            <a:srgbClr val="000000"/>
                          </a:solidFill>
                          <a:latin typeface="Calibri"/>
                          <a:ea typeface="Calibri"/>
                          <a:cs typeface="Calibri"/>
                          <a:sym typeface="Calibri"/>
                        </a:rPr>
                        <a:t>to </a:t>
                      </a:r>
                      <a:endParaRPr b="1"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1" lang="en">
                          <a:solidFill>
                            <a:schemeClr val="dk1"/>
                          </a:solidFill>
                          <a:latin typeface="Calibri"/>
                          <a:ea typeface="Calibri"/>
                          <a:cs typeface="Calibri"/>
                          <a:sym typeface="Calibri"/>
                        </a:rPr>
                        <a:t>-4 cm (-2 in)</a:t>
                      </a:r>
                      <a:endParaRPr b="1">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c gridSpan="2">
                  <a:txBody>
                    <a:bodyPr/>
                    <a:lstStyle/>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-18 cm (-7 in) </a:t>
                      </a:r>
                      <a:endParaRPr b="0" i="0" u="none" cap="none" strike="noStrike">
                        <a:solidFill>
                          <a:srgbClr val="000000"/>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1500"/>
                        <a:buFont typeface="Arial"/>
                        <a:buNone/>
                      </a:pPr>
                      <a:r>
                        <a:rPr b="0" i="0" lang="en" u="none" cap="none" strike="noStrike">
                          <a:solidFill>
                            <a:srgbClr val="000000"/>
                          </a:solidFill>
                          <a:latin typeface="Calibri"/>
                          <a:ea typeface="Calibri"/>
                          <a:cs typeface="Calibri"/>
                          <a:sym typeface="Calibri"/>
                        </a:rPr>
                        <a:t>to </a:t>
                      </a:r>
                      <a:endParaRPr b="0" i="0" u="none" cap="none" strike="noStrike">
                        <a:solidFill>
                          <a:srgbClr val="000000"/>
                        </a:solidFill>
                        <a:latin typeface="Calibri"/>
                        <a:ea typeface="Calibri"/>
                        <a:cs typeface="Calibri"/>
                        <a:sym typeface="Calibri"/>
                      </a:endParaRPr>
                    </a:p>
                    <a:p>
                      <a:pPr indent="0" lvl="0" marL="0" rtl="0" algn="r">
                        <a:spcBef>
                          <a:spcPts val="0"/>
                        </a:spcBef>
                        <a:spcAft>
                          <a:spcPts val="0"/>
                        </a:spcAft>
                        <a:buClr>
                          <a:schemeClr val="dk1"/>
                        </a:buClr>
                        <a:buSzPts val="1500"/>
                        <a:buFont typeface="Arial"/>
                        <a:buNone/>
                      </a:pPr>
                      <a:r>
                        <a:rPr lang="en">
                          <a:solidFill>
                            <a:schemeClr val="dk1"/>
                          </a:solidFill>
                          <a:latin typeface="Calibri"/>
                          <a:ea typeface="Calibri"/>
                          <a:cs typeface="Calibri"/>
                          <a:sym typeface="Calibri"/>
                        </a:rPr>
                        <a:t>-17 cm (-7 in)</a:t>
                      </a:r>
                      <a:endParaRPr>
                        <a:latin typeface="Calibri"/>
                        <a:ea typeface="Calibri"/>
                        <a:cs typeface="Calibri"/>
                        <a:sym typeface="Calibri"/>
                      </a:endParaRPr>
                    </a:p>
                  </a:txBody>
                  <a:tcPr marT="5725" marB="0" marR="411500" marL="5725" anchor="b">
                    <a:lnL cap="flat" cmpd="sng" w="9525">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h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22"/>
          <p:cNvPicPr preferRelativeResize="0"/>
          <p:nvPr/>
        </p:nvPicPr>
        <p:blipFill rotWithShape="1">
          <a:blip r:embed="rId3">
            <a:alphaModFix/>
          </a:blip>
          <a:srcRect b="0" l="0" r="0" t="0"/>
          <a:stretch/>
        </p:blipFill>
        <p:spPr>
          <a:xfrm>
            <a:off x="4311211" y="1973125"/>
            <a:ext cx="4074005" cy="2537460"/>
          </a:xfrm>
          <a:prstGeom prst="rect">
            <a:avLst/>
          </a:prstGeom>
          <a:noFill/>
          <a:ln>
            <a:noFill/>
          </a:ln>
        </p:spPr>
      </p:pic>
      <p:sp>
        <p:nvSpPr>
          <p:cNvPr id="121" name="Google Shape;121;p22"/>
          <p:cNvSpPr txBox="1"/>
          <p:nvPr>
            <p:ph type="ctrTitle"/>
          </p:nvPr>
        </p:nvSpPr>
        <p:spPr>
          <a:xfrm>
            <a:off x="1200150" y="293776"/>
            <a:ext cx="6743700" cy="159390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0" lIns="205725" spcFirstLastPara="1" rIns="205725" wrap="square" tIns="137150">
            <a:normAutofit fontScale="90000"/>
          </a:bodyPr>
          <a:lstStyle/>
          <a:p>
            <a:pPr indent="0" lvl="0" marL="0" rtl="0" algn="ctr">
              <a:lnSpc>
                <a:spcPct val="90000"/>
              </a:lnSpc>
              <a:spcBef>
                <a:spcPts val="0"/>
              </a:spcBef>
              <a:spcAft>
                <a:spcPts val="0"/>
              </a:spcAft>
              <a:buClr>
                <a:schemeClr val="accent5"/>
              </a:buClr>
              <a:buSzPct val="111196"/>
              <a:buNone/>
            </a:pPr>
            <a:r>
              <a:rPr b="1" lang="en" sz="2877">
                <a:solidFill>
                  <a:schemeClr val="accent5"/>
                </a:solidFill>
              </a:rPr>
              <a:t>Thank you!</a:t>
            </a:r>
            <a:br>
              <a:rPr b="1" lang="en" sz="1100">
                <a:solidFill>
                  <a:schemeClr val="accent5"/>
                </a:solidFill>
              </a:rPr>
            </a:br>
            <a:r>
              <a:rPr b="1" lang="en" sz="1333">
                <a:solidFill>
                  <a:schemeClr val="dk1"/>
                </a:solidFill>
                <a:uFill>
                  <a:noFill/>
                </a:uFill>
                <a:hlinkClick r:id="rId4">
                  <a:extLst>
                    <a:ext uri="{A12FA001-AC4F-418D-AE19-62706E023703}">
                      <ahyp:hlinkClr val="tx"/>
                    </a:ext>
                  </a:extLst>
                </a:hlinkClick>
              </a:rPr>
              <a:t>Chris.Zervas@noaa.gov</a:t>
            </a:r>
            <a:br>
              <a:rPr b="1" lang="en" sz="1333">
                <a:solidFill>
                  <a:schemeClr val="dk1"/>
                </a:solidFill>
              </a:rPr>
            </a:br>
            <a:r>
              <a:rPr b="1" lang="en" sz="1333">
                <a:solidFill>
                  <a:schemeClr val="dk1"/>
                </a:solidFill>
                <a:uFill>
                  <a:noFill/>
                </a:uFill>
                <a:hlinkClick r:id="rId5">
                  <a:extLst>
                    <a:ext uri="{A12FA001-AC4F-418D-AE19-62706E023703}">
                      <ahyp:hlinkClr val="tx"/>
                    </a:ext>
                  </a:extLst>
                </a:hlinkClick>
              </a:rPr>
              <a:t>Laura.Rear.McLaughlin@noaa.gov</a:t>
            </a:r>
            <a:endParaRPr b="1" sz="1333">
              <a:solidFill>
                <a:schemeClr val="dk1"/>
              </a:solidFill>
            </a:endParaRPr>
          </a:p>
          <a:p>
            <a:pPr indent="0" lvl="0" marL="0" rtl="0" algn="ctr">
              <a:lnSpc>
                <a:spcPct val="90000"/>
              </a:lnSpc>
              <a:spcBef>
                <a:spcPts val="0"/>
              </a:spcBef>
              <a:spcAft>
                <a:spcPts val="0"/>
              </a:spcAft>
              <a:buClr>
                <a:schemeClr val="accent5"/>
              </a:buClr>
              <a:buSzPct val="239998"/>
              <a:buNone/>
            </a:pPr>
            <a:r>
              <a:rPr b="1" lang="en" sz="1333">
                <a:solidFill>
                  <a:schemeClr val="dk1"/>
                </a:solidFill>
              </a:rPr>
              <a:t>Derrick.Beach@ec.gc.ca</a:t>
            </a:r>
            <a:endParaRPr b="1" sz="1333">
              <a:solidFill>
                <a:schemeClr val="dk1"/>
              </a:solidFill>
            </a:endParaRPr>
          </a:p>
          <a:p>
            <a:pPr indent="0" lvl="0" marL="0" rtl="0" algn="ctr">
              <a:lnSpc>
                <a:spcPct val="90000"/>
              </a:lnSpc>
              <a:spcBef>
                <a:spcPts val="0"/>
              </a:spcBef>
              <a:spcAft>
                <a:spcPts val="0"/>
              </a:spcAft>
              <a:buClr>
                <a:schemeClr val="accent5"/>
              </a:buClr>
              <a:buSzPct val="239998"/>
              <a:buNone/>
            </a:pPr>
            <a:r>
              <a:rPr b="1" lang="en" sz="1333">
                <a:solidFill>
                  <a:schemeClr val="dk1"/>
                </a:solidFill>
              </a:rPr>
              <a:t>Terese.Herron@</a:t>
            </a:r>
            <a:r>
              <a:rPr b="1" lang="en" sz="1333">
                <a:solidFill>
                  <a:srgbClr val="222222"/>
                </a:solidFill>
                <a:highlight>
                  <a:srgbClr val="FFFFFF"/>
                </a:highlight>
              </a:rPr>
              <a:t>dfo-mpo.gc.ca</a:t>
            </a:r>
            <a:br>
              <a:rPr b="1" lang="en" sz="3000">
                <a:solidFill>
                  <a:schemeClr val="dk1"/>
                </a:solidFill>
              </a:rPr>
            </a:br>
            <a:endParaRPr sz="1100"/>
          </a:p>
        </p:txBody>
      </p:sp>
      <p:sp>
        <p:nvSpPr>
          <p:cNvPr id="122" name="Google Shape;122;p22"/>
          <p:cNvSpPr txBox="1"/>
          <p:nvPr/>
        </p:nvSpPr>
        <p:spPr>
          <a:xfrm>
            <a:off x="1355373" y="4491652"/>
            <a:ext cx="2042452" cy="276968"/>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Gill Sans"/>
                <a:ea typeface="Gill Sans"/>
                <a:cs typeface="Gill Sans"/>
                <a:sym typeface="Gill Sans"/>
              </a:rPr>
              <a:t>Maceys Bay, Ontario</a:t>
            </a:r>
            <a:endParaRPr b="0" i="0" sz="1100" u="none" cap="none" strike="noStrike">
              <a:solidFill>
                <a:srgbClr val="000000"/>
              </a:solidFill>
              <a:latin typeface="Arial"/>
              <a:ea typeface="Arial"/>
              <a:cs typeface="Arial"/>
              <a:sym typeface="Arial"/>
            </a:endParaRPr>
          </a:p>
        </p:txBody>
      </p:sp>
      <p:sp>
        <p:nvSpPr>
          <p:cNvPr id="123" name="Google Shape;123;p22"/>
          <p:cNvSpPr txBox="1"/>
          <p:nvPr/>
        </p:nvSpPr>
        <p:spPr>
          <a:xfrm>
            <a:off x="5188973" y="4491650"/>
            <a:ext cx="2493000" cy="2847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chemeClr val="dk1"/>
                </a:solidFill>
                <a:latin typeface="Gill Sans"/>
                <a:ea typeface="Gill Sans"/>
                <a:cs typeface="Gill Sans"/>
                <a:sym typeface="Gill Sans"/>
              </a:rPr>
              <a:t>Muskegeon, Michigan</a:t>
            </a:r>
            <a:endParaRPr b="0" i="0" sz="1100" u="none" cap="none" strike="noStrike">
              <a:solidFill>
                <a:srgbClr val="000000"/>
              </a:solidFill>
              <a:latin typeface="Arial"/>
              <a:ea typeface="Arial"/>
              <a:cs typeface="Arial"/>
              <a:sym typeface="Arial"/>
            </a:endParaRPr>
          </a:p>
        </p:txBody>
      </p:sp>
      <p:pic>
        <p:nvPicPr>
          <p:cNvPr id="124" name="Google Shape;124;p22"/>
          <p:cNvPicPr preferRelativeResize="0"/>
          <p:nvPr/>
        </p:nvPicPr>
        <p:blipFill rotWithShape="1">
          <a:blip r:embed="rId6">
            <a:alphaModFix/>
          </a:blip>
          <a:srcRect b="2986" l="0" r="3315" t="0"/>
          <a:stretch/>
        </p:blipFill>
        <p:spPr>
          <a:xfrm>
            <a:off x="705956" y="1973119"/>
            <a:ext cx="3357177" cy="25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